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53"/>
  </p:notesMasterIdLst>
  <p:sldIdLst>
    <p:sldId id="326" r:id="rId2"/>
    <p:sldId id="327" r:id="rId3"/>
    <p:sldId id="314" r:id="rId4"/>
    <p:sldId id="290" r:id="rId5"/>
    <p:sldId id="315" r:id="rId6"/>
    <p:sldId id="316" r:id="rId7"/>
    <p:sldId id="317" r:id="rId8"/>
    <p:sldId id="318" r:id="rId9"/>
    <p:sldId id="319" r:id="rId10"/>
    <p:sldId id="296" r:id="rId11"/>
    <p:sldId id="328" r:id="rId12"/>
    <p:sldId id="257" r:id="rId13"/>
    <p:sldId id="330" r:id="rId14"/>
    <p:sldId id="310" r:id="rId15"/>
    <p:sldId id="311" r:id="rId16"/>
    <p:sldId id="312" r:id="rId17"/>
    <p:sldId id="313" r:id="rId18"/>
    <p:sldId id="364" r:id="rId19"/>
    <p:sldId id="365" r:id="rId20"/>
    <p:sldId id="260" r:id="rId21"/>
    <p:sldId id="363" r:id="rId22"/>
    <p:sldId id="331" r:id="rId23"/>
    <p:sldId id="332" r:id="rId24"/>
    <p:sldId id="333" r:id="rId25"/>
    <p:sldId id="334" r:id="rId26"/>
    <p:sldId id="335" r:id="rId27"/>
    <p:sldId id="336" r:id="rId28"/>
    <p:sldId id="338" r:id="rId29"/>
    <p:sldId id="339" r:id="rId30"/>
    <p:sldId id="340" r:id="rId31"/>
    <p:sldId id="341"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42" r:id="rId51"/>
    <p:sldId id="343"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97" autoAdjust="0"/>
    <p:restoredTop sz="94690" autoAdjust="0"/>
  </p:normalViewPr>
  <p:slideViewPr>
    <p:cSldViewPr>
      <p:cViewPr varScale="1">
        <p:scale>
          <a:sx n="102" d="100"/>
          <a:sy n="102" d="100"/>
        </p:scale>
        <p:origin x="176" y="5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1462E26-DB73-367C-7809-8F4BF8766D3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en-US" altLang="en-IT"/>
          </a:p>
        </p:txBody>
      </p:sp>
      <p:sp>
        <p:nvSpPr>
          <p:cNvPr id="7171" name="Rectangle 3">
            <a:extLst>
              <a:ext uri="{FF2B5EF4-FFF2-40B4-BE49-F238E27FC236}">
                <a16:creationId xmlns:a16="http://schemas.microsoft.com/office/drawing/2014/main" id="{997442FF-1E61-D7A2-539B-692203D0825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en-IT"/>
          </a:p>
        </p:txBody>
      </p:sp>
      <p:sp>
        <p:nvSpPr>
          <p:cNvPr id="7172" name="Rectangle 4">
            <a:extLst>
              <a:ext uri="{FF2B5EF4-FFF2-40B4-BE49-F238E27FC236}">
                <a16:creationId xmlns:a16="http://schemas.microsoft.com/office/drawing/2014/main" id="{8AD7667E-CBDA-AA44-D7CB-1378A864E1F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a:extLst>
              <a:ext uri="{FF2B5EF4-FFF2-40B4-BE49-F238E27FC236}">
                <a16:creationId xmlns:a16="http://schemas.microsoft.com/office/drawing/2014/main" id="{F198E4AD-FC92-C310-4E21-F0FBFAB3C63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IT"/>
              <a:t>Click to edit Master text styles</a:t>
            </a:r>
          </a:p>
          <a:p>
            <a:pPr lvl="1"/>
            <a:r>
              <a:rPr lang="en-US" altLang="en-IT"/>
              <a:t>Second level</a:t>
            </a:r>
          </a:p>
          <a:p>
            <a:pPr lvl="2"/>
            <a:r>
              <a:rPr lang="en-US" altLang="en-IT"/>
              <a:t>Third level</a:t>
            </a:r>
          </a:p>
          <a:p>
            <a:pPr lvl="3"/>
            <a:r>
              <a:rPr lang="en-US" altLang="en-IT"/>
              <a:t>Fourth level</a:t>
            </a:r>
          </a:p>
          <a:p>
            <a:pPr lvl="4"/>
            <a:r>
              <a:rPr lang="en-US" altLang="en-IT"/>
              <a:t>Fifth level</a:t>
            </a:r>
          </a:p>
        </p:txBody>
      </p:sp>
      <p:sp>
        <p:nvSpPr>
          <p:cNvPr id="7174" name="Rectangle 6">
            <a:extLst>
              <a:ext uri="{FF2B5EF4-FFF2-40B4-BE49-F238E27FC236}">
                <a16:creationId xmlns:a16="http://schemas.microsoft.com/office/drawing/2014/main" id="{6D661927-849D-6C02-1E33-FB8CAB65415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en-US" altLang="en-IT"/>
          </a:p>
        </p:txBody>
      </p:sp>
      <p:sp>
        <p:nvSpPr>
          <p:cNvPr id="7175" name="Rectangle 7">
            <a:extLst>
              <a:ext uri="{FF2B5EF4-FFF2-40B4-BE49-F238E27FC236}">
                <a16:creationId xmlns:a16="http://schemas.microsoft.com/office/drawing/2014/main" id="{FA62D378-0C1E-0AA1-F1F9-7CC6D940009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C6EDDFD9-ED10-F743-91B2-A822D17E7149}" type="slidenum">
              <a:rPr lang="en-US" altLang="en-IT"/>
              <a:pPr/>
              <a:t>‹#›</a:t>
            </a:fld>
            <a:endParaRPr lang="en-US" altLang="en-IT"/>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660E0E0-A317-524E-DC45-93349A52B61A}"/>
              </a:ext>
            </a:extLst>
          </p:cNvPr>
          <p:cNvSpPr>
            <a:spLocks noGrp="1" noChangeArrowheads="1"/>
          </p:cNvSpPr>
          <p:nvPr>
            <p:ph type="sldNum" sz="quarter" idx="5"/>
          </p:nvPr>
        </p:nvSpPr>
        <p:spPr>
          <a:ln/>
        </p:spPr>
        <p:txBody>
          <a:bodyPr/>
          <a:lstStyle/>
          <a:p>
            <a:fld id="{88DF1C4C-5366-6E42-9286-AEB4401275AB}" type="slidenum">
              <a:rPr lang="en-US" altLang="en-IT"/>
              <a:pPr/>
              <a:t>2</a:t>
            </a:fld>
            <a:endParaRPr lang="en-US" altLang="en-IT"/>
          </a:p>
        </p:txBody>
      </p:sp>
      <p:sp>
        <p:nvSpPr>
          <p:cNvPr id="108546" name="Rectangle 1026">
            <a:extLst>
              <a:ext uri="{FF2B5EF4-FFF2-40B4-BE49-F238E27FC236}">
                <a16:creationId xmlns:a16="http://schemas.microsoft.com/office/drawing/2014/main" id="{5CB3FA01-E788-9BBD-9FCC-1BD55C58D3CB}"/>
              </a:ext>
            </a:extLst>
          </p:cNvPr>
          <p:cNvSpPr>
            <a:spLocks noGrp="1" noRot="1" noChangeAspect="1" noChangeArrowheads="1" noTextEdit="1"/>
          </p:cNvSpPr>
          <p:nvPr>
            <p:ph type="sldImg"/>
          </p:nvPr>
        </p:nvSpPr>
        <p:spPr>
          <a:xfrm>
            <a:off x="1143000" y="685800"/>
            <a:ext cx="4572000" cy="3429000"/>
          </a:xfrm>
          <a:ln/>
        </p:spPr>
      </p:sp>
      <p:sp>
        <p:nvSpPr>
          <p:cNvPr id="108547" name="Rectangle 1027">
            <a:extLst>
              <a:ext uri="{FF2B5EF4-FFF2-40B4-BE49-F238E27FC236}">
                <a16:creationId xmlns:a16="http://schemas.microsoft.com/office/drawing/2014/main" id="{CFBFA659-22B3-5174-6D0F-B71DBF7C0EBD}"/>
              </a:ext>
            </a:extLst>
          </p:cNvPr>
          <p:cNvSpPr>
            <a:spLocks noGrp="1" noChangeArrowheads="1"/>
          </p:cNvSpPr>
          <p:nvPr>
            <p:ph type="body" idx="1"/>
          </p:nvPr>
        </p:nvSpPr>
        <p:spPr/>
        <p:txBody>
          <a:bodyPr/>
          <a:lstStyle/>
          <a:p>
            <a:endParaRPr lang="en-IT" altLang="en-IT"/>
          </a:p>
        </p:txBody>
      </p:sp>
    </p:spTree>
    <p:extLst>
      <p:ext uri="{BB962C8B-B14F-4D97-AF65-F5344CB8AC3E}">
        <p14:creationId xmlns:p14="http://schemas.microsoft.com/office/powerpoint/2010/main" val="324302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https://</a:t>
            </a:r>
            <a:r>
              <a:rPr lang="en-GB" dirty="0" err="1"/>
              <a:t>www.google.com</a:t>
            </a:r>
            <a:r>
              <a:rPr lang="en-GB" dirty="0"/>
              <a:t>/</a:t>
            </a:r>
            <a:r>
              <a:rPr lang="en-GB" dirty="0" err="1"/>
              <a:t>url?sa</a:t>
            </a:r>
            <a:r>
              <a:rPr lang="en-GB" dirty="0"/>
              <a:t>=</a:t>
            </a:r>
            <a:r>
              <a:rPr lang="en-GB" dirty="0" err="1"/>
              <a:t>t&amp;source</a:t>
            </a:r>
            <a:r>
              <a:rPr lang="en-GB" dirty="0"/>
              <a:t>=</a:t>
            </a:r>
            <a:r>
              <a:rPr lang="en-GB" dirty="0" err="1"/>
              <a:t>web&amp;rct</a:t>
            </a:r>
            <a:r>
              <a:rPr lang="en-GB" dirty="0"/>
              <a:t>=</a:t>
            </a:r>
            <a:r>
              <a:rPr lang="en-GB" dirty="0" err="1"/>
              <a:t>j&amp;opi</a:t>
            </a:r>
            <a:r>
              <a:rPr lang="en-GB" dirty="0"/>
              <a:t>=89978449&amp;url=https://</a:t>
            </a:r>
            <a:r>
              <a:rPr lang="en-GB" dirty="0" err="1"/>
              <a:t>www.gpaa.gov.za</a:t>
            </a:r>
            <a:r>
              <a:rPr lang="en-GB" dirty="0"/>
              <a:t>/downloads/</a:t>
            </a:r>
            <a:r>
              <a:rPr lang="en-GB" dirty="0" err="1"/>
              <a:t>Presentation_Mainframe_Replication_bid</a:t>
            </a:r>
            <a:r>
              <a:rPr lang="en-GB" dirty="0"/>
              <a:t>_(GPAA_03_2015).</a:t>
            </a:r>
            <a:r>
              <a:rPr lang="en-GB" dirty="0" err="1"/>
              <a:t>pptx&amp;ved</a:t>
            </a:r>
            <a:r>
              <a:rPr lang="en-GB" dirty="0"/>
              <a:t>=2ahUKEwir0PObze-JAxXy_7sIHd7JKQEQFnoECCMQAQ&amp;usg=AOvVaw2BRZvrSR2X5Wc1uT5XHhNK</a:t>
            </a:r>
            <a:endParaRPr lang="en-IT" dirty="0"/>
          </a:p>
        </p:txBody>
      </p:sp>
      <p:sp>
        <p:nvSpPr>
          <p:cNvPr id="4" name="Slide Number Placeholder 3"/>
          <p:cNvSpPr>
            <a:spLocks noGrp="1"/>
          </p:cNvSpPr>
          <p:nvPr>
            <p:ph type="sldNum" sz="quarter" idx="5"/>
          </p:nvPr>
        </p:nvSpPr>
        <p:spPr/>
        <p:txBody>
          <a:bodyPr/>
          <a:lstStyle/>
          <a:p>
            <a:fld id="{C6EDDFD9-ED10-F743-91B2-A822D17E7149}" type="slidenum">
              <a:rPr lang="en-US" altLang="en-IT" smtClean="0"/>
              <a:pPr/>
              <a:t>14</a:t>
            </a:fld>
            <a:endParaRPr lang="en-US" altLang="en-IT"/>
          </a:p>
        </p:txBody>
      </p:sp>
    </p:spTree>
    <p:extLst>
      <p:ext uri="{BB962C8B-B14F-4D97-AF65-F5344CB8AC3E}">
        <p14:creationId xmlns:p14="http://schemas.microsoft.com/office/powerpoint/2010/main" val="86683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https://</a:t>
            </a:r>
            <a:r>
              <a:rPr lang="en-GB" dirty="0" err="1"/>
              <a:t>www.slideshare.net</a:t>
            </a:r>
            <a:r>
              <a:rPr lang="en-GB" dirty="0"/>
              <a:t>/slideshow/blu-agemd-day2011/10429397</a:t>
            </a:r>
            <a:endParaRPr lang="en-IT" dirty="0"/>
          </a:p>
        </p:txBody>
      </p:sp>
      <p:sp>
        <p:nvSpPr>
          <p:cNvPr id="4" name="Slide Number Placeholder 3"/>
          <p:cNvSpPr>
            <a:spLocks noGrp="1"/>
          </p:cNvSpPr>
          <p:nvPr>
            <p:ph type="sldNum" sz="quarter" idx="5"/>
          </p:nvPr>
        </p:nvSpPr>
        <p:spPr/>
        <p:txBody>
          <a:bodyPr/>
          <a:lstStyle/>
          <a:p>
            <a:fld id="{C6EDDFD9-ED10-F743-91B2-A822D17E7149}" type="slidenum">
              <a:rPr lang="en-US" altLang="en-IT" smtClean="0"/>
              <a:pPr/>
              <a:t>51</a:t>
            </a:fld>
            <a:endParaRPr lang="en-US" altLang="en-IT"/>
          </a:p>
        </p:txBody>
      </p:sp>
    </p:spTree>
    <p:extLst>
      <p:ext uri="{BB962C8B-B14F-4D97-AF65-F5344CB8AC3E}">
        <p14:creationId xmlns:p14="http://schemas.microsoft.com/office/powerpoint/2010/main" val="406829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BD9DFE7-EA15-8A39-55E5-4B86CC4ACB85}"/>
              </a:ext>
            </a:extLst>
          </p:cNvPr>
          <p:cNvSpPr>
            <a:spLocks noGrp="1" noChangeArrowheads="1"/>
          </p:cNvSpPr>
          <p:nvPr>
            <p:ph type="sldNum" sz="quarter" idx="5"/>
          </p:nvPr>
        </p:nvSpPr>
        <p:spPr>
          <a:ln/>
        </p:spPr>
        <p:txBody>
          <a:bodyPr/>
          <a:lstStyle/>
          <a:p>
            <a:fld id="{CBF3F989-9A83-B742-B1E7-C0664BBBD1A7}" type="slidenum">
              <a:rPr lang="en-US" altLang="en-IT"/>
              <a:pPr/>
              <a:t>3</a:t>
            </a:fld>
            <a:endParaRPr lang="en-US" altLang="en-IT"/>
          </a:p>
        </p:txBody>
      </p:sp>
      <p:sp>
        <p:nvSpPr>
          <p:cNvPr id="143362" name="Rectangle 2">
            <a:extLst>
              <a:ext uri="{FF2B5EF4-FFF2-40B4-BE49-F238E27FC236}">
                <a16:creationId xmlns:a16="http://schemas.microsoft.com/office/drawing/2014/main" id="{21AC9656-8F95-E325-4FC6-875EDB018533}"/>
              </a:ext>
            </a:extLst>
          </p:cNvPr>
          <p:cNvSpPr>
            <a:spLocks noGrp="1" noRot="1" noChangeAspect="1" noChangeArrowheads="1" noTextEdit="1"/>
          </p:cNvSpPr>
          <p:nvPr>
            <p:ph type="sldImg"/>
          </p:nvPr>
        </p:nvSpPr>
        <p:spPr>
          <a:xfrm>
            <a:off x="1143000" y="685800"/>
            <a:ext cx="4572000" cy="3429000"/>
          </a:xfrm>
          <a:ln/>
        </p:spPr>
      </p:sp>
      <p:sp>
        <p:nvSpPr>
          <p:cNvPr id="143363" name="Rectangle 3">
            <a:extLst>
              <a:ext uri="{FF2B5EF4-FFF2-40B4-BE49-F238E27FC236}">
                <a16:creationId xmlns:a16="http://schemas.microsoft.com/office/drawing/2014/main" id="{A0FA2719-98F2-6056-C7AC-350FF8F7352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45B0798-B542-A5A9-0699-6AEB1EB50396}"/>
              </a:ext>
            </a:extLst>
          </p:cNvPr>
          <p:cNvSpPr>
            <a:spLocks noGrp="1" noChangeArrowheads="1"/>
          </p:cNvSpPr>
          <p:nvPr>
            <p:ph type="sldNum" sz="quarter" idx="5"/>
          </p:nvPr>
        </p:nvSpPr>
        <p:spPr>
          <a:ln/>
        </p:spPr>
        <p:txBody>
          <a:bodyPr/>
          <a:lstStyle/>
          <a:p>
            <a:fld id="{FD520CF3-6968-F346-9C72-F784141F4732}" type="slidenum">
              <a:rPr lang="en-US" altLang="en-IT"/>
              <a:pPr/>
              <a:t>4</a:t>
            </a:fld>
            <a:endParaRPr lang="en-US" altLang="en-IT"/>
          </a:p>
        </p:txBody>
      </p:sp>
      <p:sp>
        <p:nvSpPr>
          <p:cNvPr id="80898" name="Rectangle 2">
            <a:extLst>
              <a:ext uri="{FF2B5EF4-FFF2-40B4-BE49-F238E27FC236}">
                <a16:creationId xmlns:a16="http://schemas.microsoft.com/office/drawing/2014/main" id="{66ECFC8A-7673-A19E-0AF3-1C0C46B35AA2}"/>
              </a:ext>
            </a:extLst>
          </p:cNvPr>
          <p:cNvSpPr>
            <a:spLocks noGrp="1" noRot="1" noChangeAspect="1" noChangeArrowheads="1" noTextEdit="1"/>
          </p:cNvSpPr>
          <p:nvPr>
            <p:ph type="sldImg"/>
          </p:nvPr>
        </p:nvSpPr>
        <p:spPr>
          <a:xfrm>
            <a:off x="1146175" y="687388"/>
            <a:ext cx="4567238" cy="3425825"/>
          </a:xfrm>
          <a:ln/>
        </p:spPr>
      </p:sp>
      <p:sp>
        <p:nvSpPr>
          <p:cNvPr id="80899" name="Rectangle 3">
            <a:extLst>
              <a:ext uri="{FF2B5EF4-FFF2-40B4-BE49-F238E27FC236}">
                <a16:creationId xmlns:a16="http://schemas.microsoft.com/office/drawing/2014/main" id="{05736D32-1340-1820-1115-58D2B524A5EF}"/>
              </a:ext>
            </a:extLst>
          </p:cNvPr>
          <p:cNvSpPr>
            <a:spLocks noGrp="1" noChangeArrowheads="1"/>
          </p:cNvSpPr>
          <p:nvPr>
            <p:ph type="body" idx="1"/>
          </p:nvPr>
        </p:nvSpPr>
        <p:spPr>
          <a:xfrm>
            <a:off x="914400" y="4341813"/>
            <a:ext cx="5029200" cy="4116387"/>
          </a:xfrm>
        </p:spPr>
        <p:txBody>
          <a:bodyPr/>
          <a:lstStyle/>
          <a:p>
            <a:endParaRPr lang="en-IT" altLang="en-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52F5BD9-06C0-DEB9-7B0D-B9C01CA8C9A4}"/>
              </a:ext>
            </a:extLst>
          </p:cNvPr>
          <p:cNvSpPr>
            <a:spLocks noGrp="1" noChangeArrowheads="1"/>
          </p:cNvSpPr>
          <p:nvPr>
            <p:ph type="sldNum" sz="quarter" idx="5"/>
          </p:nvPr>
        </p:nvSpPr>
        <p:spPr>
          <a:ln/>
        </p:spPr>
        <p:txBody>
          <a:bodyPr/>
          <a:lstStyle/>
          <a:p>
            <a:fld id="{17BED291-5DBC-3A41-B2B0-4AE4E27EBF87}" type="slidenum">
              <a:rPr lang="en-US" altLang="en-IT"/>
              <a:pPr/>
              <a:t>5</a:t>
            </a:fld>
            <a:endParaRPr lang="en-US" altLang="en-IT"/>
          </a:p>
        </p:txBody>
      </p:sp>
      <p:sp>
        <p:nvSpPr>
          <p:cNvPr id="145410" name="Rectangle 2">
            <a:extLst>
              <a:ext uri="{FF2B5EF4-FFF2-40B4-BE49-F238E27FC236}">
                <a16:creationId xmlns:a16="http://schemas.microsoft.com/office/drawing/2014/main" id="{38549F28-B475-AA03-7A30-9C052BA02CFC}"/>
              </a:ext>
            </a:extLst>
          </p:cNvPr>
          <p:cNvSpPr>
            <a:spLocks noGrp="1" noRot="1" noChangeAspect="1" noChangeArrowheads="1" noTextEdit="1"/>
          </p:cNvSpPr>
          <p:nvPr>
            <p:ph type="sldImg"/>
          </p:nvPr>
        </p:nvSpPr>
        <p:spPr>
          <a:xfrm>
            <a:off x="1143000" y="685800"/>
            <a:ext cx="4572000" cy="3429000"/>
          </a:xfrm>
          <a:ln/>
        </p:spPr>
      </p:sp>
      <p:sp>
        <p:nvSpPr>
          <p:cNvPr id="145411" name="Rectangle 3">
            <a:extLst>
              <a:ext uri="{FF2B5EF4-FFF2-40B4-BE49-F238E27FC236}">
                <a16:creationId xmlns:a16="http://schemas.microsoft.com/office/drawing/2014/main" id="{8BDAF2F0-F9BC-DFB1-E338-DBB31BE71997}"/>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FBC8A22-56FE-A1C4-C153-D3C1D453D1D8}"/>
              </a:ext>
            </a:extLst>
          </p:cNvPr>
          <p:cNvSpPr>
            <a:spLocks noGrp="1" noChangeArrowheads="1"/>
          </p:cNvSpPr>
          <p:nvPr>
            <p:ph type="sldNum" sz="quarter" idx="5"/>
          </p:nvPr>
        </p:nvSpPr>
        <p:spPr>
          <a:ln/>
        </p:spPr>
        <p:txBody>
          <a:bodyPr/>
          <a:lstStyle/>
          <a:p>
            <a:fld id="{A4677478-66BD-9E40-AD16-8A1131B13125}" type="slidenum">
              <a:rPr lang="en-US" altLang="en-IT"/>
              <a:pPr/>
              <a:t>6</a:t>
            </a:fld>
            <a:endParaRPr lang="en-US" altLang="en-IT"/>
          </a:p>
        </p:txBody>
      </p:sp>
      <p:sp>
        <p:nvSpPr>
          <p:cNvPr id="147458" name="Rectangle 2">
            <a:extLst>
              <a:ext uri="{FF2B5EF4-FFF2-40B4-BE49-F238E27FC236}">
                <a16:creationId xmlns:a16="http://schemas.microsoft.com/office/drawing/2014/main" id="{5596AC9C-D56F-A64A-3EE3-A49844406EAD}"/>
              </a:ext>
            </a:extLst>
          </p:cNvPr>
          <p:cNvSpPr>
            <a:spLocks noGrp="1" noRot="1" noChangeAspect="1" noChangeArrowheads="1" noTextEdit="1"/>
          </p:cNvSpPr>
          <p:nvPr>
            <p:ph type="sldImg"/>
          </p:nvPr>
        </p:nvSpPr>
        <p:spPr>
          <a:xfrm>
            <a:off x="1143000" y="685800"/>
            <a:ext cx="4572000" cy="3429000"/>
          </a:xfrm>
          <a:ln/>
        </p:spPr>
      </p:sp>
      <p:sp>
        <p:nvSpPr>
          <p:cNvPr id="147459" name="Rectangle 3">
            <a:extLst>
              <a:ext uri="{FF2B5EF4-FFF2-40B4-BE49-F238E27FC236}">
                <a16:creationId xmlns:a16="http://schemas.microsoft.com/office/drawing/2014/main" id="{C12F9C4D-8AB3-30C4-9A79-3F1CEA216121}"/>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54598C-C772-08AE-0A6E-5511CDAE9C44}"/>
              </a:ext>
            </a:extLst>
          </p:cNvPr>
          <p:cNvSpPr>
            <a:spLocks noGrp="1" noChangeArrowheads="1"/>
          </p:cNvSpPr>
          <p:nvPr>
            <p:ph type="sldNum" sz="quarter" idx="5"/>
          </p:nvPr>
        </p:nvSpPr>
        <p:spPr>
          <a:ln/>
        </p:spPr>
        <p:txBody>
          <a:bodyPr/>
          <a:lstStyle/>
          <a:p>
            <a:fld id="{1E272FAA-3E45-1C42-B665-935EDA9744C1}" type="slidenum">
              <a:rPr lang="en-US" altLang="en-IT"/>
              <a:pPr/>
              <a:t>7</a:t>
            </a:fld>
            <a:endParaRPr lang="en-US" altLang="en-IT"/>
          </a:p>
        </p:txBody>
      </p:sp>
      <p:sp>
        <p:nvSpPr>
          <p:cNvPr id="149506" name="Rectangle 2">
            <a:extLst>
              <a:ext uri="{FF2B5EF4-FFF2-40B4-BE49-F238E27FC236}">
                <a16:creationId xmlns:a16="http://schemas.microsoft.com/office/drawing/2014/main" id="{117FE795-9354-70BD-B0DE-8B4A7A9A2E2C}"/>
              </a:ext>
            </a:extLst>
          </p:cNvPr>
          <p:cNvSpPr>
            <a:spLocks noGrp="1" noRot="1" noChangeAspect="1" noChangeArrowheads="1" noTextEdit="1"/>
          </p:cNvSpPr>
          <p:nvPr>
            <p:ph type="sldImg"/>
          </p:nvPr>
        </p:nvSpPr>
        <p:spPr>
          <a:xfrm>
            <a:off x="1143000" y="685800"/>
            <a:ext cx="4572000" cy="3429000"/>
          </a:xfrm>
          <a:ln/>
        </p:spPr>
      </p:sp>
      <p:sp>
        <p:nvSpPr>
          <p:cNvPr id="149507" name="Rectangle 3">
            <a:extLst>
              <a:ext uri="{FF2B5EF4-FFF2-40B4-BE49-F238E27FC236}">
                <a16:creationId xmlns:a16="http://schemas.microsoft.com/office/drawing/2014/main" id="{1C45A78E-D97E-5049-4FD5-B948A71881C9}"/>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8F449F7-846B-74D5-BBC3-45D0BC040EC8}"/>
              </a:ext>
            </a:extLst>
          </p:cNvPr>
          <p:cNvSpPr>
            <a:spLocks noGrp="1" noChangeArrowheads="1"/>
          </p:cNvSpPr>
          <p:nvPr>
            <p:ph type="sldNum" sz="quarter" idx="5"/>
          </p:nvPr>
        </p:nvSpPr>
        <p:spPr>
          <a:ln/>
        </p:spPr>
        <p:txBody>
          <a:bodyPr/>
          <a:lstStyle/>
          <a:p>
            <a:fld id="{F2B8E545-5961-9F4F-A5CB-F8707C91DFD2}" type="slidenum">
              <a:rPr lang="en-US" altLang="en-IT"/>
              <a:pPr/>
              <a:t>8</a:t>
            </a:fld>
            <a:endParaRPr lang="en-US" altLang="en-IT"/>
          </a:p>
        </p:txBody>
      </p:sp>
      <p:sp>
        <p:nvSpPr>
          <p:cNvPr id="151554" name="Rectangle 2">
            <a:extLst>
              <a:ext uri="{FF2B5EF4-FFF2-40B4-BE49-F238E27FC236}">
                <a16:creationId xmlns:a16="http://schemas.microsoft.com/office/drawing/2014/main" id="{8C828213-4802-ED01-BD8D-FF32228BE512}"/>
              </a:ext>
            </a:extLst>
          </p:cNvPr>
          <p:cNvSpPr>
            <a:spLocks noGrp="1" noRot="1" noChangeAspect="1" noChangeArrowheads="1" noTextEdit="1"/>
          </p:cNvSpPr>
          <p:nvPr>
            <p:ph type="sldImg"/>
          </p:nvPr>
        </p:nvSpPr>
        <p:spPr>
          <a:xfrm>
            <a:off x="1143000" y="685800"/>
            <a:ext cx="4572000" cy="3429000"/>
          </a:xfrm>
          <a:ln/>
        </p:spPr>
      </p:sp>
      <p:sp>
        <p:nvSpPr>
          <p:cNvPr id="151555" name="Rectangle 3">
            <a:extLst>
              <a:ext uri="{FF2B5EF4-FFF2-40B4-BE49-F238E27FC236}">
                <a16:creationId xmlns:a16="http://schemas.microsoft.com/office/drawing/2014/main" id="{0029DD9F-8596-0848-2F4A-B0A71369D024}"/>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783A40C-8C67-5E1A-785D-25225F9BADB2}"/>
              </a:ext>
            </a:extLst>
          </p:cNvPr>
          <p:cNvSpPr>
            <a:spLocks noGrp="1" noChangeArrowheads="1"/>
          </p:cNvSpPr>
          <p:nvPr>
            <p:ph type="sldNum" sz="quarter" idx="5"/>
          </p:nvPr>
        </p:nvSpPr>
        <p:spPr>
          <a:ln/>
        </p:spPr>
        <p:txBody>
          <a:bodyPr/>
          <a:lstStyle/>
          <a:p>
            <a:fld id="{A71897BB-D206-E443-AF09-0CD614092603}" type="slidenum">
              <a:rPr lang="en-US" altLang="en-IT"/>
              <a:pPr/>
              <a:t>9</a:t>
            </a:fld>
            <a:endParaRPr lang="en-US" altLang="en-IT"/>
          </a:p>
        </p:txBody>
      </p:sp>
      <p:sp>
        <p:nvSpPr>
          <p:cNvPr id="153602" name="Rectangle 2">
            <a:extLst>
              <a:ext uri="{FF2B5EF4-FFF2-40B4-BE49-F238E27FC236}">
                <a16:creationId xmlns:a16="http://schemas.microsoft.com/office/drawing/2014/main" id="{13BE9A1B-209A-DCE3-3D19-71ECD71071A0}"/>
              </a:ext>
            </a:extLst>
          </p:cNvPr>
          <p:cNvSpPr>
            <a:spLocks noGrp="1" noRot="1" noChangeAspect="1" noChangeArrowheads="1" noTextEdit="1"/>
          </p:cNvSpPr>
          <p:nvPr>
            <p:ph type="sldImg"/>
          </p:nvPr>
        </p:nvSpPr>
        <p:spPr>
          <a:xfrm>
            <a:off x="1143000" y="685800"/>
            <a:ext cx="4572000" cy="3429000"/>
          </a:xfrm>
          <a:ln/>
        </p:spPr>
      </p:sp>
      <p:sp>
        <p:nvSpPr>
          <p:cNvPr id="153603" name="Rectangle 3">
            <a:extLst>
              <a:ext uri="{FF2B5EF4-FFF2-40B4-BE49-F238E27FC236}">
                <a16:creationId xmlns:a16="http://schemas.microsoft.com/office/drawing/2014/main" id="{5FB60C8C-21C9-4578-4F23-DEA279E084BF}"/>
              </a:ext>
            </a:extLst>
          </p:cNvPr>
          <p:cNvSpPr>
            <a:spLocks noGrp="1" noChangeArrowheads="1"/>
          </p:cNvSpPr>
          <p:nvPr>
            <p:ph type="body" idx="1"/>
          </p:nvPr>
        </p:nvSpPr>
        <p:spPr/>
        <p:txBody>
          <a:bodyPr/>
          <a:lstStyle/>
          <a:p>
            <a:endParaRPr lang="en-IT" altLang="en-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632A5E9-FEF5-F9A3-FB0E-6EA73FC80AD0}"/>
              </a:ext>
            </a:extLst>
          </p:cNvPr>
          <p:cNvSpPr>
            <a:spLocks noGrp="1" noChangeArrowheads="1"/>
          </p:cNvSpPr>
          <p:nvPr>
            <p:ph type="sldNum" sz="quarter" idx="5"/>
          </p:nvPr>
        </p:nvSpPr>
        <p:spPr>
          <a:ln/>
        </p:spPr>
        <p:txBody>
          <a:bodyPr/>
          <a:lstStyle/>
          <a:p>
            <a:fld id="{25A7AAB0-695C-E94A-B519-528634AC58B9}" type="slidenum">
              <a:rPr lang="en-US" altLang="en-IT"/>
              <a:pPr/>
              <a:t>10</a:t>
            </a:fld>
            <a:endParaRPr lang="en-US" altLang="en-IT"/>
          </a:p>
        </p:txBody>
      </p:sp>
      <p:sp>
        <p:nvSpPr>
          <p:cNvPr id="93186" name="Rectangle 2">
            <a:extLst>
              <a:ext uri="{FF2B5EF4-FFF2-40B4-BE49-F238E27FC236}">
                <a16:creationId xmlns:a16="http://schemas.microsoft.com/office/drawing/2014/main" id="{533814E7-6A5C-1F78-F07B-F02FD3D295B3}"/>
              </a:ext>
            </a:extLst>
          </p:cNvPr>
          <p:cNvSpPr>
            <a:spLocks noGrp="1" noRot="1" noChangeAspect="1" noChangeArrowheads="1" noTextEdit="1"/>
          </p:cNvSpPr>
          <p:nvPr>
            <p:ph type="sldImg"/>
          </p:nvPr>
        </p:nvSpPr>
        <p:spPr>
          <a:xfrm>
            <a:off x="1146175" y="687388"/>
            <a:ext cx="4567238" cy="3425825"/>
          </a:xfrm>
          <a:ln/>
        </p:spPr>
      </p:sp>
      <p:sp>
        <p:nvSpPr>
          <p:cNvPr id="93187" name="Rectangle 3">
            <a:extLst>
              <a:ext uri="{FF2B5EF4-FFF2-40B4-BE49-F238E27FC236}">
                <a16:creationId xmlns:a16="http://schemas.microsoft.com/office/drawing/2014/main" id="{CB6CFFC0-D359-013B-F6D4-C2A8EF63B488}"/>
              </a:ext>
            </a:extLst>
          </p:cNvPr>
          <p:cNvSpPr>
            <a:spLocks noGrp="1" noChangeArrowheads="1"/>
          </p:cNvSpPr>
          <p:nvPr>
            <p:ph type="body" idx="1"/>
          </p:nvPr>
        </p:nvSpPr>
        <p:spPr>
          <a:xfrm>
            <a:off x="914400" y="4341813"/>
            <a:ext cx="5029200" cy="4116387"/>
          </a:xfrm>
        </p:spPr>
        <p:txBody>
          <a:bodyPr/>
          <a:lstStyle/>
          <a:p>
            <a:endParaRPr lang="en-IT" altLang="en-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US" altLang="en-IT"/>
          </a:p>
        </p:txBody>
      </p:sp>
      <p:sp>
        <p:nvSpPr>
          <p:cNvPr id="5" name="Footer Placeholder 4"/>
          <p:cNvSpPr>
            <a:spLocks noGrp="1"/>
          </p:cNvSpPr>
          <p:nvPr>
            <p:ph type="ftr" sz="quarter" idx="11"/>
          </p:nvPr>
        </p:nvSpPr>
        <p:spPr/>
        <p:txBody>
          <a:bodyPr/>
          <a:lstStyle/>
          <a:p>
            <a:endParaRPr lang="en-US" altLang="en-IT"/>
          </a:p>
        </p:txBody>
      </p:sp>
      <p:sp>
        <p:nvSpPr>
          <p:cNvPr id="6" name="Slide Number Placeholder 5"/>
          <p:cNvSpPr>
            <a:spLocks noGrp="1"/>
          </p:cNvSpPr>
          <p:nvPr>
            <p:ph type="sldNum" sz="quarter" idx="12"/>
          </p:nvPr>
        </p:nvSpPr>
        <p:spPr/>
        <p:txBody>
          <a:bodyPr/>
          <a:lstStyle/>
          <a:p>
            <a:fld id="{E246A366-05B9-4444-A4A2-DCF1AB679F85}" type="slidenum">
              <a:rPr lang="en-US" altLang="en-IT" smtClean="0"/>
              <a:pPr/>
              <a:t>‹#›</a:t>
            </a:fld>
            <a:endParaRPr lang="en-US" altLang="en-IT"/>
          </a:p>
        </p:txBody>
      </p:sp>
    </p:spTree>
    <p:extLst>
      <p:ext uri="{BB962C8B-B14F-4D97-AF65-F5344CB8AC3E}">
        <p14:creationId xmlns:p14="http://schemas.microsoft.com/office/powerpoint/2010/main" val="186953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altLang="en-IT"/>
          </a:p>
        </p:txBody>
      </p:sp>
      <p:sp>
        <p:nvSpPr>
          <p:cNvPr id="5" name="Footer Placeholder 4"/>
          <p:cNvSpPr>
            <a:spLocks noGrp="1"/>
          </p:cNvSpPr>
          <p:nvPr>
            <p:ph type="ftr" sz="quarter" idx="11"/>
          </p:nvPr>
        </p:nvSpPr>
        <p:spPr/>
        <p:txBody>
          <a:bodyPr/>
          <a:lstStyle/>
          <a:p>
            <a:endParaRPr lang="en-US" altLang="en-IT"/>
          </a:p>
        </p:txBody>
      </p:sp>
      <p:sp>
        <p:nvSpPr>
          <p:cNvPr id="6" name="Slide Number Placeholder 5"/>
          <p:cNvSpPr>
            <a:spLocks noGrp="1"/>
          </p:cNvSpPr>
          <p:nvPr>
            <p:ph type="sldNum" sz="quarter" idx="12"/>
          </p:nvPr>
        </p:nvSpPr>
        <p:spPr/>
        <p:txBody>
          <a:bodyPr/>
          <a:lstStyle/>
          <a:p>
            <a:fld id="{A838157F-A4D8-8D46-8C5D-F67D2895900D}" type="slidenum">
              <a:rPr lang="en-US" altLang="en-IT" smtClean="0"/>
              <a:pPr/>
              <a:t>‹#›</a:t>
            </a:fld>
            <a:endParaRPr lang="en-US" altLang="en-IT"/>
          </a:p>
        </p:txBody>
      </p:sp>
    </p:spTree>
    <p:extLst>
      <p:ext uri="{BB962C8B-B14F-4D97-AF65-F5344CB8AC3E}">
        <p14:creationId xmlns:p14="http://schemas.microsoft.com/office/powerpoint/2010/main" val="112933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altLang="en-IT"/>
          </a:p>
        </p:txBody>
      </p:sp>
      <p:sp>
        <p:nvSpPr>
          <p:cNvPr id="5" name="Footer Placeholder 4"/>
          <p:cNvSpPr>
            <a:spLocks noGrp="1"/>
          </p:cNvSpPr>
          <p:nvPr>
            <p:ph type="ftr" sz="quarter" idx="11"/>
          </p:nvPr>
        </p:nvSpPr>
        <p:spPr/>
        <p:txBody>
          <a:bodyPr/>
          <a:lstStyle/>
          <a:p>
            <a:endParaRPr lang="en-US" altLang="en-IT"/>
          </a:p>
        </p:txBody>
      </p:sp>
      <p:sp>
        <p:nvSpPr>
          <p:cNvPr id="6" name="Slide Number Placeholder 5"/>
          <p:cNvSpPr>
            <a:spLocks noGrp="1"/>
          </p:cNvSpPr>
          <p:nvPr>
            <p:ph type="sldNum" sz="quarter" idx="12"/>
          </p:nvPr>
        </p:nvSpPr>
        <p:spPr/>
        <p:txBody>
          <a:bodyPr/>
          <a:lstStyle/>
          <a:p>
            <a:fld id="{1A52AD53-9574-2D49-A34C-2A0CD561F035}" type="slidenum">
              <a:rPr lang="en-US" altLang="en-IT" smtClean="0"/>
              <a:pPr/>
              <a:t>‹#›</a:t>
            </a:fld>
            <a:endParaRPr lang="en-US" altLang="en-IT"/>
          </a:p>
        </p:txBody>
      </p:sp>
    </p:spTree>
    <p:extLst>
      <p:ext uri="{BB962C8B-B14F-4D97-AF65-F5344CB8AC3E}">
        <p14:creationId xmlns:p14="http://schemas.microsoft.com/office/powerpoint/2010/main" val="1256501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 Tech Single 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272251" y="225426"/>
            <a:ext cx="5663310" cy="899665"/>
          </a:xfrm>
          <a:prstGeom prst="rect">
            <a:avLst/>
          </a:prstGeom>
        </p:spPr>
        <p:txBody>
          <a:bodyPr/>
          <a:lstStyle>
            <a:lvl1pPr>
              <a:defRPr sz="2400">
                <a:solidFill>
                  <a:schemeClr val="accent1"/>
                </a:solidFill>
                <a:latin typeface="+mn-lt"/>
                <a:cs typeface="Trebuchet MS"/>
              </a:defRPr>
            </a:lvl1pPr>
          </a:lstStyle>
          <a:p>
            <a:r>
              <a:rPr lang="en-US" dirty="0"/>
              <a:t>Click to edit Master title style</a:t>
            </a:r>
            <a:br>
              <a:rPr lang="en-US" dirty="0"/>
            </a:br>
            <a:endParaRPr lang="en-US" dirty="0"/>
          </a:p>
        </p:txBody>
      </p:sp>
      <p:sp>
        <p:nvSpPr>
          <p:cNvPr id="12" name="Content Placeholder 5"/>
          <p:cNvSpPr>
            <a:spLocks noGrp="1"/>
          </p:cNvSpPr>
          <p:nvPr>
            <p:ph sz="quarter" idx="10"/>
          </p:nvPr>
        </p:nvSpPr>
        <p:spPr>
          <a:xfrm>
            <a:off x="280064" y="1635805"/>
            <a:ext cx="8467725" cy="4230009"/>
          </a:xfrm>
          <a:prstGeom prst="rect">
            <a:avLst/>
          </a:prstGeom>
        </p:spPr>
        <p:txBody>
          <a:bodyPr vert="horz"/>
          <a:lstStyle>
            <a:lvl1pPr>
              <a:defRPr sz="1500">
                <a:solidFill>
                  <a:srgbClr val="0C3A69"/>
                </a:solidFill>
                <a:latin typeface="+mn-lt"/>
                <a:cs typeface="Trebuchet MS"/>
              </a:defRPr>
            </a:lvl1pPr>
          </a:lstStyle>
          <a:p>
            <a:pPr lvl="0"/>
            <a:r>
              <a:rPr lang="en-US"/>
              <a:t>Click to edit Master text styles</a:t>
            </a:r>
          </a:p>
        </p:txBody>
      </p:sp>
    </p:spTree>
    <p:extLst>
      <p:ext uri="{BB962C8B-B14F-4D97-AF65-F5344CB8AC3E}">
        <p14:creationId xmlns:p14="http://schemas.microsoft.com/office/powerpoint/2010/main" val="6071556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altLang="en-IT"/>
          </a:p>
        </p:txBody>
      </p:sp>
      <p:sp>
        <p:nvSpPr>
          <p:cNvPr id="5" name="Footer Placeholder 4"/>
          <p:cNvSpPr>
            <a:spLocks noGrp="1"/>
          </p:cNvSpPr>
          <p:nvPr>
            <p:ph type="ftr" sz="quarter" idx="11"/>
          </p:nvPr>
        </p:nvSpPr>
        <p:spPr/>
        <p:txBody>
          <a:bodyPr/>
          <a:lstStyle/>
          <a:p>
            <a:endParaRPr lang="en-US" altLang="en-IT"/>
          </a:p>
        </p:txBody>
      </p:sp>
      <p:sp>
        <p:nvSpPr>
          <p:cNvPr id="6" name="Slide Number Placeholder 5"/>
          <p:cNvSpPr>
            <a:spLocks noGrp="1"/>
          </p:cNvSpPr>
          <p:nvPr>
            <p:ph type="sldNum" sz="quarter" idx="12"/>
          </p:nvPr>
        </p:nvSpPr>
        <p:spPr/>
        <p:txBody>
          <a:bodyPr/>
          <a:lstStyle/>
          <a:p>
            <a:fld id="{450DB99E-82C2-7E4D-BA58-1C139DD33CE6}" type="slidenum">
              <a:rPr lang="en-US" altLang="en-IT" smtClean="0"/>
              <a:pPr/>
              <a:t>‹#›</a:t>
            </a:fld>
            <a:endParaRPr lang="en-US" altLang="en-IT"/>
          </a:p>
        </p:txBody>
      </p:sp>
    </p:spTree>
    <p:extLst>
      <p:ext uri="{BB962C8B-B14F-4D97-AF65-F5344CB8AC3E}">
        <p14:creationId xmlns:p14="http://schemas.microsoft.com/office/powerpoint/2010/main" val="403042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altLang="en-IT"/>
          </a:p>
        </p:txBody>
      </p:sp>
      <p:sp>
        <p:nvSpPr>
          <p:cNvPr id="5" name="Footer Placeholder 4"/>
          <p:cNvSpPr>
            <a:spLocks noGrp="1"/>
          </p:cNvSpPr>
          <p:nvPr>
            <p:ph type="ftr" sz="quarter" idx="11"/>
          </p:nvPr>
        </p:nvSpPr>
        <p:spPr/>
        <p:txBody>
          <a:bodyPr/>
          <a:lstStyle/>
          <a:p>
            <a:endParaRPr lang="en-US" altLang="en-IT"/>
          </a:p>
        </p:txBody>
      </p:sp>
      <p:sp>
        <p:nvSpPr>
          <p:cNvPr id="6" name="Slide Number Placeholder 5"/>
          <p:cNvSpPr>
            <a:spLocks noGrp="1"/>
          </p:cNvSpPr>
          <p:nvPr>
            <p:ph type="sldNum" sz="quarter" idx="12"/>
          </p:nvPr>
        </p:nvSpPr>
        <p:spPr/>
        <p:txBody>
          <a:bodyPr/>
          <a:lstStyle/>
          <a:p>
            <a:fld id="{D070ADEE-0679-5D4B-BB75-583CECC1BB62}" type="slidenum">
              <a:rPr lang="en-US" altLang="en-IT" smtClean="0"/>
              <a:pPr/>
              <a:t>‹#›</a:t>
            </a:fld>
            <a:endParaRPr lang="en-US" altLang="en-IT"/>
          </a:p>
        </p:txBody>
      </p:sp>
    </p:spTree>
    <p:extLst>
      <p:ext uri="{BB962C8B-B14F-4D97-AF65-F5344CB8AC3E}">
        <p14:creationId xmlns:p14="http://schemas.microsoft.com/office/powerpoint/2010/main" val="179796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altLang="en-IT"/>
          </a:p>
        </p:txBody>
      </p:sp>
      <p:sp>
        <p:nvSpPr>
          <p:cNvPr id="6" name="Footer Placeholder 5"/>
          <p:cNvSpPr>
            <a:spLocks noGrp="1"/>
          </p:cNvSpPr>
          <p:nvPr>
            <p:ph type="ftr" sz="quarter" idx="11"/>
          </p:nvPr>
        </p:nvSpPr>
        <p:spPr/>
        <p:txBody>
          <a:bodyPr/>
          <a:lstStyle/>
          <a:p>
            <a:endParaRPr lang="en-US" altLang="en-IT"/>
          </a:p>
        </p:txBody>
      </p:sp>
      <p:sp>
        <p:nvSpPr>
          <p:cNvPr id="7" name="Slide Number Placeholder 6"/>
          <p:cNvSpPr>
            <a:spLocks noGrp="1"/>
          </p:cNvSpPr>
          <p:nvPr>
            <p:ph type="sldNum" sz="quarter" idx="12"/>
          </p:nvPr>
        </p:nvSpPr>
        <p:spPr/>
        <p:txBody>
          <a:bodyPr/>
          <a:lstStyle/>
          <a:p>
            <a:fld id="{62C1EBE8-40CD-204E-BC5D-E90E12EB715A}" type="slidenum">
              <a:rPr lang="en-US" altLang="en-IT" smtClean="0"/>
              <a:pPr/>
              <a:t>‹#›</a:t>
            </a:fld>
            <a:endParaRPr lang="en-US" altLang="en-IT"/>
          </a:p>
        </p:txBody>
      </p:sp>
    </p:spTree>
    <p:extLst>
      <p:ext uri="{BB962C8B-B14F-4D97-AF65-F5344CB8AC3E}">
        <p14:creationId xmlns:p14="http://schemas.microsoft.com/office/powerpoint/2010/main" val="216410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altLang="en-IT"/>
          </a:p>
        </p:txBody>
      </p:sp>
      <p:sp>
        <p:nvSpPr>
          <p:cNvPr id="8" name="Footer Placeholder 7"/>
          <p:cNvSpPr>
            <a:spLocks noGrp="1"/>
          </p:cNvSpPr>
          <p:nvPr>
            <p:ph type="ftr" sz="quarter" idx="11"/>
          </p:nvPr>
        </p:nvSpPr>
        <p:spPr/>
        <p:txBody>
          <a:bodyPr/>
          <a:lstStyle/>
          <a:p>
            <a:endParaRPr lang="en-US" altLang="en-IT"/>
          </a:p>
        </p:txBody>
      </p:sp>
      <p:sp>
        <p:nvSpPr>
          <p:cNvPr id="9" name="Slide Number Placeholder 8"/>
          <p:cNvSpPr>
            <a:spLocks noGrp="1"/>
          </p:cNvSpPr>
          <p:nvPr>
            <p:ph type="sldNum" sz="quarter" idx="12"/>
          </p:nvPr>
        </p:nvSpPr>
        <p:spPr/>
        <p:txBody>
          <a:bodyPr/>
          <a:lstStyle/>
          <a:p>
            <a:fld id="{2F4CA4D3-E6CB-AC46-B1C7-A49BAEF83682}" type="slidenum">
              <a:rPr lang="en-US" altLang="en-IT" smtClean="0"/>
              <a:pPr/>
              <a:t>‹#›</a:t>
            </a:fld>
            <a:endParaRPr lang="en-US" altLang="en-IT"/>
          </a:p>
        </p:txBody>
      </p:sp>
    </p:spTree>
    <p:extLst>
      <p:ext uri="{BB962C8B-B14F-4D97-AF65-F5344CB8AC3E}">
        <p14:creationId xmlns:p14="http://schemas.microsoft.com/office/powerpoint/2010/main" val="303484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altLang="en-IT"/>
          </a:p>
        </p:txBody>
      </p:sp>
      <p:sp>
        <p:nvSpPr>
          <p:cNvPr id="4" name="Footer Placeholder 3"/>
          <p:cNvSpPr>
            <a:spLocks noGrp="1"/>
          </p:cNvSpPr>
          <p:nvPr>
            <p:ph type="ftr" sz="quarter" idx="11"/>
          </p:nvPr>
        </p:nvSpPr>
        <p:spPr/>
        <p:txBody>
          <a:bodyPr/>
          <a:lstStyle/>
          <a:p>
            <a:endParaRPr lang="en-US" altLang="en-IT"/>
          </a:p>
        </p:txBody>
      </p:sp>
      <p:sp>
        <p:nvSpPr>
          <p:cNvPr id="5" name="Slide Number Placeholder 4"/>
          <p:cNvSpPr>
            <a:spLocks noGrp="1"/>
          </p:cNvSpPr>
          <p:nvPr>
            <p:ph type="sldNum" sz="quarter" idx="12"/>
          </p:nvPr>
        </p:nvSpPr>
        <p:spPr/>
        <p:txBody>
          <a:bodyPr/>
          <a:lstStyle/>
          <a:p>
            <a:fld id="{967A0D0B-EF49-E94B-83A6-7DE3413C9A1E}" type="slidenum">
              <a:rPr lang="en-US" altLang="en-IT" smtClean="0"/>
              <a:pPr/>
              <a:t>‹#›</a:t>
            </a:fld>
            <a:endParaRPr lang="en-US" altLang="en-IT"/>
          </a:p>
        </p:txBody>
      </p:sp>
    </p:spTree>
    <p:extLst>
      <p:ext uri="{BB962C8B-B14F-4D97-AF65-F5344CB8AC3E}">
        <p14:creationId xmlns:p14="http://schemas.microsoft.com/office/powerpoint/2010/main" val="3993651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IT"/>
          </a:p>
        </p:txBody>
      </p:sp>
      <p:sp>
        <p:nvSpPr>
          <p:cNvPr id="3" name="Footer Placeholder 2"/>
          <p:cNvSpPr>
            <a:spLocks noGrp="1"/>
          </p:cNvSpPr>
          <p:nvPr>
            <p:ph type="ftr" sz="quarter" idx="11"/>
          </p:nvPr>
        </p:nvSpPr>
        <p:spPr/>
        <p:txBody>
          <a:bodyPr/>
          <a:lstStyle/>
          <a:p>
            <a:endParaRPr lang="en-US" altLang="en-IT"/>
          </a:p>
        </p:txBody>
      </p:sp>
      <p:sp>
        <p:nvSpPr>
          <p:cNvPr id="4" name="Slide Number Placeholder 3"/>
          <p:cNvSpPr>
            <a:spLocks noGrp="1"/>
          </p:cNvSpPr>
          <p:nvPr>
            <p:ph type="sldNum" sz="quarter" idx="12"/>
          </p:nvPr>
        </p:nvSpPr>
        <p:spPr/>
        <p:txBody>
          <a:bodyPr/>
          <a:lstStyle/>
          <a:p>
            <a:fld id="{B7DED96D-DC95-0441-B97F-00D11839DCDB}" type="slidenum">
              <a:rPr lang="en-US" altLang="en-IT" smtClean="0"/>
              <a:pPr/>
              <a:t>‹#›</a:t>
            </a:fld>
            <a:endParaRPr lang="en-US" altLang="en-IT"/>
          </a:p>
        </p:txBody>
      </p:sp>
    </p:spTree>
    <p:extLst>
      <p:ext uri="{BB962C8B-B14F-4D97-AF65-F5344CB8AC3E}">
        <p14:creationId xmlns:p14="http://schemas.microsoft.com/office/powerpoint/2010/main" val="10296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ltLang="en-IT"/>
          </a:p>
        </p:txBody>
      </p:sp>
      <p:sp>
        <p:nvSpPr>
          <p:cNvPr id="6" name="Footer Placeholder 5"/>
          <p:cNvSpPr>
            <a:spLocks noGrp="1"/>
          </p:cNvSpPr>
          <p:nvPr>
            <p:ph type="ftr" sz="quarter" idx="11"/>
          </p:nvPr>
        </p:nvSpPr>
        <p:spPr/>
        <p:txBody>
          <a:bodyPr/>
          <a:lstStyle/>
          <a:p>
            <a:endParaRPr lang="en-US" altLang="en-IT"/>
          </a:p>
        </p:txBody>
      </p:sp>
      <p:sp>
        <p:nvSpPr>
          <p:cNvPr id="7" name="Slide Number Placeholder 6"/>
          <p:cNvSpPr>
            <a:spLocks noGrp="1"/>
          </p:cNvSpPr>
          <p:nvPr>
            <p:ph type="sldNum" sz="quarter" idx="12"/>
          </p:nvPr>
        </p:nvSpPr>
        <p:spPr/>
        <p:txBody>
          <a:bodyPr/>
          <a:lstStyle/>
          <a:p>
            <a:fld id="{387384B8-4474-7240-B43C-4E6DFF01FDC6}" type="slidenum">
              <a:rPr lang="en-US" altLang="en-IT" smtClean="0"/>
              <a:pPr/>
              <a:t>‹#›</a:t>
            </a:fld>
            <a:endParaRPr lang="en-US" altLang="en-IT"/>
          </a:p>
        </p:txBody>
      </p:sp>
    </p:spTree>
    <p:extLst>
      <p:ext uri="{BB962C8B-B14F-4D97-AF65-F5344CB8AC3E}">
        <p14:creationId xmlns:p14="http://schemas.microsoft.com/office/powerpoint/2010/main" val="268996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ltLang="en-IT"/>
          </a:p>
        </p:txBody>
      </p:sp>
      <p:sp>
        <p:nvSpPr>
          <p:cNvPr id="6" name="Footer Placeholder 5"/>
          <p:cNvSpPr>
            <a:spLocks noGrp="1"/>
          </p:cNvSpPr>
          <p:nvPr>
            <p:ph type="ftr" sz="quarter" idx="11"/>
          </p:nvPr>
        </p:nvSpPr>
        <p:spPr/>
        <p:txBody>
          <a:bodyPr/>
          <a:lstStyle/>
          <a:p>
            <a:endParaRPr lang="en-US" altLang="en-IT"/>
          </a:p>
        </p:txBody>
      </p:sp>
      <p:sp>
        <p:nvSpPr>
          <p:cNvPr id="7" name="Slide Number Placeholder 6"/>
          <p:cNvSpPr>
            <a:spLocks noGrp="1"/>
          </p:cNvSpPr>
          <p:nvPr>
            <p:ph type="sldNum" sz="quarter" idx="12"/>
          </p:nvPr>
        </p:nvSpPr>
        <p:spPr/>
        <p:txBody>
          <a:bodyPr/>
          <a:lstStyle/>
          <a:p>
            <a:fld id="{B7BF4FC6-4AFF-CA41-810F-D232042223D0}" type="slidenum">
              <a:rPr lang="en-US" altLang="en-IT" smtClean="0"/>
              <a:pPr/>
              <a:t>‹#›</a:t>
            </a:fld>
            <a:endParaRPr lang="en-US" altLang="en-IT"/>
          </a:p>
        </p:txBody>
      </p:sp>
    </p:spTree>
    <p:extLst>
      <p:ext uri="{BB962C8B-B14F-4D97-AF65-F5344CB8AC3E}">
        <p14:creationId xmlns:p14="http://schemas.microsoft.com/office/powerpoint/2010/main" val="3728984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ltLang="en-IT"/>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ltLang="en-IT"/>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014564-A665-D44D-BD8C-2A55A89C7956}" type="slidenum">
              <a:rPr lang="en-US" altLang="en-IT" smtClean="0"/>
              <a:pPr/>
              <a:t>‹#›</a:t>
            </a:fld>
            <a:endParaRPr lang="en-US" altLang="en-IT"/>
          </a:p>
        </p:txBody>
      </p:sp>
    </p:spTree>
    <p:extLst>
      <p:ext uri="{BB962C8B-B14F-4D97-AF65-F5344CB8AC3E}">
        <p14:creationId xmlns:p14="http://schemas.microsoft.com/office/powerpoint/2010/main" val="24816014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a:extLst>
              <a:ext uri="{FF2B5EF4-FFF2-40B4-BE49-F238E27FC236}">
                <a16:creationId xmlns:a16="http://schemas.microsoft.com/office/drawing/2014/main" id="{A53ADBD7-D522-F5DB-0074-1FFE9A5C6FFB}"/>
              </a:ext>
            </a:extLst>
          </p:cNvPr>
          <p:cNvSpPr>
            <a:spLocks noGrp="1" noChangeArrowheads="1"/>
          </p:cNvSpPr>
          <p:nvPr>
            <p:ph type="ctrTitle"/>
          </p:nvPr>
        </p:nvSpPr>
        <p:spPr/>
        <p:txBody>
          <a:bodyPr/>
          <a:lstStyle/>
          <a:p>
            <a:r>
              <a:rPr lang="en-US" altLang="en-IT" dirty="0"/>
              <a:t>Microservices Migration Patterns</a:t>
            </a:r>
          </a:p>
        </p:txBody>
      </p:sp>
      <p:sp>
        <p:nvSpPr>
          <p:cNvPr id="177157" name="Rectangle 5">
            <a:extLst>
              <a:ext uri="{FF2B5EF4-FFF2-40B4-BE49-F238E27FC236}">
                <a16:creationId xmlns:a16="http://schemas.microsoft.com/office/drawing/2014/main" id="{E75828DF-61E9-8D0C-6E91-DB8435F6C6FA}"/>
              </a:ext>
            </a:extLst>
          </p:cNvPr>
          <p:cNvSpPr>
            <a:spLocks noGrp="1" noChangeArrowheads="1"/>
          </p:cNvSpPr>
          <p:nvPr>
            <p:ph type="subTitle" idx="1"/>
          </p:nvPr>
        </p:nvSpPr>
        <p:spPr/>
        <p:txBody>
          <a:bodyPr/>
          <a:lstStyle/>
          <a:p>
            <a:r>
              <a:rPr lang="en-US" altLang="en-IT" dirty="0"/>
              <a:t>Damian A. </a:t>
            </a:r>
            <a:r>
              <a:rPr lang="en-US" altLang="en-IT" dirty="0" err="1"/>
              <a:t>Tamburri</a:t>
            </a:r>
            <a:r>
              <a:rPr lang="en-US" altLang="en-IT" dirty="0"/>
              <a:t>,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CD97B7F-2EA9-EADB-4312-8C6BD14727D7}"/>
              </a:ext>
            </a:extLst>
          </p:cNvPr>
          <p:cNvSpPr>
            <a:spLocks noGrp="1" noChangeArrowheads="1"/>
          </p:cNvSpPr>
          <p:nvPr>
            <p:ph type="title"/>
          </p:nvPr>
        </p:nvSpPr>
        <p:spPr>
          <a:xfrm>
            <a:off x="626788" y="-303371"/>
            <a:ext cx="7886700" cy="1325563"/>
          </a:xfrm>
        </p:spPr>
        <p:txBody>
          <a:bodyPr/>
          <a:lstStyle/>
          <a:p>
            <a:r>
              <a:rPr lang="en-US" altLang="en-IT" dirty="0"/>
              <a:t>An Example Configuration</a:t>
            </a:r>
          </a:p>
        </p:txBody>
      </p:sp>
      <p:pic>
        <p:nvPicPr>
          <p:cNvPr id="8" name="Content Placeholder 7" descr="A diagram of a computer&#10;&#10;Description automatically generated">
            <a:extLst>
              <a:ext uri="{FF2B5EF4-FFF2-40B4-BE49-F238E27FC236}">
                <a16:creationId xmlns:a16="http://schemas.microsoft.com/office/drawing/2014/main" id="{120C3293-12F1-507D-A5EA-741247743E24}"/>
              </a:ext>
            </a:extLst>
          </p:cNvPr>
          <p:cNvPicPr>
            <a:picLocks noGrp="1" noChangeAspect="1"/>
          </p:cNvPicPr>
          <p:nvPr>
            <p:ph idx="1"/>
          </p:nvPr>
        </p:nvPicPr>
        <p:blipFill>
          <a:blip r:embed="rId3"/>
          <a:stretch>
            <a:fillRect/>
          </a:stretch>
        </p:blipFill>
        <p:spPr>
          <a:xfrm>
            <a:off x="301076" y="980728"/>
            <a:ext cx="8538124" cy="5796888"/>
          </a:xfrm>
        </p:spPr>
      </p:pic>
      <p:sp>
        <p:nvSpPr>
          <p:cNvPr id="2" name="Slide Number Placeholder 4">
            <a:extLst>
              <a:ext uri="{FF2B5EF4-FFF2-40B4-BE49-F238E27FC236}">
                <a16:creationId xmlns:a16="http://schemas.microsoft.com/office/drawing/2014/main" id="{4395E11E-8D96-6F2D-FF10-CB00ACF3E8AA}"/>
              </a:ext>
            </a:extLst>
          </p:cNvPr>
          <p:cNvSpPr>
            <a:spLocks noGrp="1"/>
          </p:cNvSpPr>
          <p:nvPr>
            <p:ph type="sldNum" sz="quarter" idx="12"/>
          </p:nvPr>
        </p:nvSpPr>
        <p:spPr/>
        <p:txBody>
          <a:bodyPr/>
          <a:lstStyle/>
          <a:p>
            <a:fld id="{27FA5123-D10E-2145-ADE3-F1DAA69B08C8}" type="slidenum">
              <a:rPr lang="en-US" altLang="en-IT"/>
              <a:pPr/>
              <a:t>10</a:t>
            </a:fld>
            <a:endParaRPr lang="en-US" altLang="en-IT"/>
          </a:p>
        </p:txBody>
      </p:sp>
      <p:sp>
        <p:nvSpPr>
          <p:cNvPr id="92165" name="Text Box 5">
            <a:extLst>
              <a:ext uri="{FF2B5EF4-FFF2-40B4-BE49-F238E27FC236}">
                <a16:creationId xmlns:a16="http://schemas.microsoft.com/office/drawing/2014/main" id="{DA6B90FB-4DC8-6938-6481-17E682B0A197}"/>
              </a:ext>
            </a:extLst>
          </p:cNvPr>
          <p:cNvSpPr txBox="1">
            <a:spLocks noChangeArrowheads="1"/>
          </p:cNvSpPr>
          <p:nvPr/>
        </p:nvSpPr>
        <p:spPr bwMode="auto">
          <a:xfrm>
            <a:off x="304800" y="6629400"/>
            <a:ext cx="82629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IT" altLang="en-IT" sz="800" i="1">
                <a:latin typeface="Helvetica" pitchFamily="2" charset="0"/>
              </a:rPr>
              <a:t>Software Architecture: Foundations, Theory, and Practice</a:t>
            </a:r>
            <a:r>
              <a:rPr lang="en-US" altLang="en-IT" sz="800">
                <a:latin typeface="Helvetica" pitchFamily="2" charset="0"/>
              </a:rPr>
              <a:t>; Richard N. Taylor, Nenad Medvidovic, and Eric M. Dashofy; </a:t>
            </a:r>
            <a:r>
              <a:rPr lang="en-US" altLang="en-IT" sz="800">
                <a:latin typeface="Arial" panose="020B0604020202020204" pitchFamily="34" charset="0"/>
              </a:rPr>
              <a:t>© 2008 John Wiley &amp; Sons, Inc. Reprinted with permission.</a:t>
            </a:r>
            <a:r>
              <a:rPr lang="en-US" altLang="en-IT" sz="900">
                <a:latin typeface="Helvetica" pitchFamily="2" charset="0"/>
              </a:rPr>
              <a:t> </a:t>
            </a:r>
          </a:p>
        </p:txBody>
      </p:sp>
      <p:pic>
        <p:nvPicPr>
          <p:cNvPr id="10" name="Picture 9" descr="A qr code on a white background&#10;&#10;Description automatically generated">
            <a:extLst>
              <a:ext uri="{FF2B5EF4-FFF2-40B4-BE49-F238E27FC236}">
                <a16:creationId xmlns:a16="http://schemas.microsoft.com/office/drawing/2014/main" id="{ED5854D0-30FA-BE97-6392-4ACDBFF2CCE1}"/>
              </a:ext>
            </a:extLst>
          </p:cNvPr>
          <p:cNvPicPr>
            <a:picLocks noChangeAspect="1"/>
          </p:cNvPicPr>
          <p:nvPr/>
        </p:nvPicPr>
        <p:blipFill>
          <a:blip r:embed="rId4"/>
          <a:stretch>
            <a:fillRect/>
          </a:stretch>
        </p:blipFill>
        <p:spPr>
          <a:xfrm>
            <a:off x="7441634" y="95505"/>
            <a:ext cx="1560422" cy="15492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3CC6-90A3-2249-4670-A34562DF3966}"/>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D9025FA7-5B75-FB92-318A-4094CCFC9C80}"/>
              </a:ext>
            </a:extLst>
          </p:cNvPr>
          <p:cNvPicPr>
            <a:picLocks noGrp="1" noChangeAspect="1"/>
          </p:cNvPicPr>
          <p:nvPr>
            <p:ph idx="1"/>
          </p:nvPr>
        </p:nvPicPr>
        <p:blipFill>
          <a:blip r:embed="rId2"/>
          <a:stretch>
            <a:fillRect/>
          </a:stretch>
        </p:blipFill>
        <p:spPr>
          <a:xfrm>
            <a:off x="0" y="-15274"/>
            <a:ext cx="8568952" cy="6888548"/>
          </a:xfrm>
        </p:spPr>
      </p:pic>
      <p:sp>
        <p:nvSpPr>
          <p:cNvPr id="4" name="Slide Number Placeholder 3">
            <a:extLst>
              <a:ext uri="{FF2B5EF4-FFF2-40B4-BE49-F238E27FC236}">
                <a16:creationId xmlns:a16="http://schemas.microsoft.com/office/drawing/2014/main" id="{35E36173-1F41-8B1B-E837-EB2ADC7722D6}"/>
              </a:ext>
            </a:extLst>
          </p:cNvPr>
          <p:cNvSpPr>
            <a:spLocks noGrp="1"/>
          </p:cNvSpPr>
          <p:nvPr>
            <p:ph type="sldNum" sz="quarter" idx="12"/>
          </p:nvPr>
        </p:nvSpPr>
        <p:spPr/>
        <p:txBody>
          <a:bodyPr/>
          <a:lstStyle/>
          <a:p>
            <a:fld id="{450DB99E-82C2-7E4D-BA58-1C139DD33CE6}" type="slidenum">
              <a:rPr lang="en-US" altLang="en-IT" smtClean="0"/>
              <a:pPr/>
              <a:t>11</a:t>
            </a:fld>
            <a:endParaRPr lang="en-US" altLang="en-IT"/>
          </a:p>
        </p:txBody>
      </p:sp>
    </p:spTree>
    <p:extLst>
      <p:ext uri="{BB962C8B-B14F-4D97-AF65-F5344CB8AC3E}">
        <p14:creationId xmlns:p14="http://schemas.microsoft.com/office/powerpoint/2010/main" val="1574019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EFE5762-2D2E-5771-BFD6-80A887C64175}"/>
              </a:ext>
            </a:extLst>
          </p:cNvPr>
          <p:cNvSpPr>
            <a:spLocks noGrp="1"/>
          </p:cNvSpPr>
          <p:nvPr>
            <p:ph type="dt" sz="half" idx="10"/>
          </p:nvPr>
        </p:nvSpPr>
        <p:spPr/>
        <p:txBody>
          <a:bodyPr/>
          <a:lstStyle/>
          <a:p>
            <a:r>
              <a:rPr lang="en-US" altLang="en-IT"/>
              <a:t>13 - Monolithic</a:t>
            </a:r>
          </a:p>
        </p:txBody>
      </p:sp>
      <p:sp>
        <p:nvSpPr>
          <p:cNvPr id="3" name="Footer Placeholder 4">
            <a:extLst>
              <a:ext uri="{FF2B5EF4-FFF2-40B4-BE49-F238E27FC236}">
                <a16:creationId xmlns:a16="http://schemas.microsoft.com/office/drawing/2014/main" id="{4ABB3800-F49D-5863-56E1-7A01A11EC53B}"/>
              </a:ext>
            </a:extLst>
          </p:cNvPr>
          <p:cNvSpPr>
            <a:spLocks noGrp="1"/>
          </p:cNvSpPr>
          <p:nvPr>
            <p:ph type="ftr" sz="quarter" idx="11"/>
          </p:nvPr>
        </p:nvSpPr>
        <p:spPr/>
        <p:txBody>
          <a:bodyPr/>
          <a:lstStyle/>
          <a:p>
            <a:r>
              <a:rPr lang="en-US" altLang="en-IT"/>
              <a:t>CSC407</a:t>
            </a:r>
          </a:p>
        </p:txBody>
      </p:sp>
      <p:sp>
        <p:nvSpPr>
          <p:cNvPr id="4" name="Slide Number Placeholder 5">
            <a:extLst>
              <a:ext uri="{FF2B5EF4-FFF2-40B4-BE49-F238E27FC236}">
                <a16:creationId xmlns:a16="http://schemas.microsoft.com/office/drawing/2014/main" id="{38BCE61B-8160-4593-CC88-4AA5D024914D}"/>
              </a:ext>
            </a:extLst>
          </p:cNvPr>
          <p:cNvSpPr>
            <a:spLocks noGrp="1"/>
          </p:cNvSpPr>
          <p:nvPr>
            <p:ph type="sldNum" sz="quarter" idx="12"/>
          </p:nvPr>
        </p:nvSpPr>
        <p:spPr/>
        <p:txBody>
          <a:bodyPr/>
          <a:lstStyle/>
          <a:p>
            <a:fld id="{937B4C69-C597-C54D-B07E-99FD6520C89E}" type="slidenum">
              <a:rPr lang="en-US" altLang="en-IT"/>
              <a:pPr/>
              <a:t>12</a:t>
            </a:fld>
            <a:endParaRPr lang="en-US" altLang="en-IT"/>
          </a:p>
        </p:txBody>
      </p:sp>
      <p:sp>
        <p:nvSpPr>
          <p:cNvPr id="31746" name="Rectangle 2">
            <a:extLst>
              <a:ext uri="{FF2B5EF4-FFF2-40B4-BE49-F238E27FC236}">
                <a16:creationId xmlns:a16="http://schemas.microsoft.com/office/drawing/2014/main" id="{0323A5A4-9E60-71D6-FBBD-5FEE3D593905}"/>
              </a:ext>
            </a:extLst>
          </p:cNvPr>
          <p:cNvSpPr>
            <a:spLocks noGrp="1" noChangeArrowheads="1"/>
          </p:cNvSpPr>
          <p:nvPr>
            <p:ph type="title"/>
          </p:nvPr>
        </p:nvSpPr>
        <p:spPr>
          <a:xfrm>
            <a:off x="1092994" y="0"/>
            <a:ext cx="7886700" cy="1138238"/>
          </a:xfrm>
        </p:spPr>
        <p:txBody>
          <a:bodyPr>
            <a:normAutofit fontScale="90000"/>
          </a:bodyPr>
          <a:lstStyle/>
          <a:p>
            <a:r>
              <a:rPr lang="en-US" altLang="en-IT" dirty="0"/>
              <a:t>What problem do we need to solve? Monolithic Systems</a:t>
            </a:r>
          </a:p>
        </p:txBody>
      </p:sp>
      <p:sp>
        <p:nvSpPr>
          <p:cNvPr id="31747" name="Rectangle 3">
            <a:extLst>
              <a:ext uri="{FF2B5EF4-FFF2-40B4-BE49-F238E27FC236}">
                <a16:creationId xmlns:a16="http://schemas.microsoft.com/office/drawing/2014/main" id="{26C8F66E-C5C9-758C-B9C9-2C94B0050FDE}"/>
              </a:ext>
            </a:extLst>
          </p:cNvPr>
          <p:cNvSpPr>
            <a:spLocks noGrp="1" noChangeArrowheads="1"/>
          </p:cNvSpPr>
          <p:nvPr>
            <p:ph type="body" idx="1"/>
          </p:nvPr>
        </p:nvSpPr>
        <p:spPr>
          <a:xfrm>
            <a:off x="131764" y="1396208"/>
            <a:ext cx="7772400" cy="792163"/>
          </a:xfrm>
        </p:spPr>
        <p:txBody>
          <a:bodyPr/>
          <a:lstStyle/>
          <a:p>
            <a:r>
              <a:rPr lang="en-US" altLang="en-IT" dirty="0"/>
              <a:t>Little to “no architecture”</a:t>
            </a:r>
          </a:p>
        </p:txBody>
      </p:sp>
      <p:sp>
        <p:nvSpPr>
          <p:cNvPr id="31748" name="Rectangle 4">
            <a:extLst>
              <a:ext uri="{FF2B5EF4-FFF2-40B4-BE49-F238E27FC236}">
                <a16:creationId xmlns:a16="http://schemas.microsoft.com/office/drawing/2014/main" id="{49CACC05-B4A6-BF56-3643-03935E0B8561}"/>
              </a:ext>
            </a:extLst>
          </p:cNvPr>
          <p:cNvSpPr>
            <a:spLocks noChangeArrowheads="1"/>
          </p:cNvSpPr>
          <p:nvPr/>
        </p:nvSpPr>
        <p:spPr bwMode="auto">
          <a:xfrm>
            <a:off x="3103565" y="2019302"/>
            <a:ext cx="2471737" cy="23717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49" name="AutoShape 5">
            <a:extLst>
              <a:ext uri="{FF2B5EF4-FFF2-40B4-BE49-F238E27FC236}">
                <a16:creationId xmlns:a16="http://schemas.microsoft.com/office/drawing/2014/main" id="{6ED050C6-2B50-21D2-FCCB-49D0ECF82E85}"/>
              </a:ext>
            </a:extLst>
          </p:cNvPr>
          <p:cNvSpPr>
            <a:spLocks noChangeArrowheads="1"/>
          </p:cNvSpPr>
          <p:nvPr/>
        </p:nvSpPr>
        <p:spPr bwMode="auto">
          <a:xfrm rot="-10800000">
            <a:off x="1401765" y="3063877"/>
            <a:ext cx="492125" cy="663575"/>
          </a:xfrm>
          <a:prstGeom prst="foldedCorner">
            <a:avLst>
              <a:gd name="adj" fmla="val 2257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0" name="AutoShape 6">
            <a:extLst>
              <a:ext uri="{FF2B5EF4-FFF2-40B4-BE49-F238E27FC236}">
                <a16:creationId xmlns:a16="http://schemas.microsoft.com/office/drawing/2014/main" id="{2F15BDA9-9D74-6B33-28FF-B37FE6A08FD4}"/>
              </a:ext>
            </a:extLst>
          </p:cNvPr>
          <p:cNvSpPr>
            <a:spLocks noChangeArrowheads="1"/>
          </p:cNvSpPr>
          <p:nvPr/>
        </p:nvSpPr>
        <p:spPr bwMode="auto">
          <a:xfrm rot="-10800000">
            <a:off x="1647827" y="4178302"/>
            <a:ext cx="492125" cy="663575"/>
          </a:xfrm>
          <a:prstGeom prst="foldedCorner">
            <a:avLst>
              <a:gd name="adj" fmla="val 2257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1" name="AutoShape 7">
            <a:extLst>
              <a:ext uri="{FF2B5EF4-FFF2-40B4-BE49-F238E27FC236}">
                <a16:creationId xmlns:a16="http://schemas.microsoft.com/office/drawing/2014/main" id="{B6F5ED45-6DAF-16A1-A11A-5826184B5DC3}"/>
              </a:ext>
            </a:extLst>
          </p:cNvPr>
          <p:cNvSpPr>
            <a:spLocks noChangeArrowheads="1"/>
          </p:cNvSpPr>
          <p:nvPr/>
        </p:nvSpPr>
        <p:spPr bwMode="auto">
          <a:xfrm rot="-10800000">
            <a:off x="3033715" y="5314952"/>
            <a:ext cx="492125" cy="663575"/>
          </a:xfrm>
          <a:prstGeom prst="foldedCorner">
            <a:avLst>
              <a:gd name="adj" fmla="val 2257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2" name="AutoShape 8">
            <a:extLst>
              <a:ext uri="{FF2B5EF4-FFF2-40B4-BE49-F238E27FC236}">
                <a16:creationId xmlns:a16="http://schemas.microsoft.com/office/drawing/2014/main" id="{D82752DC-DDF9-B374-3E4C-F588DEC45EDC}"/>
              </a:ext>
            </a:extLst>
          </p:cNvPr>
          <p:cNvSpPr>
            <a:spLocks noChangeArrowheads="1"/>
          </p:cNvSpPr>
          <p:nvPr/>
        </p:nvSpPr>
        <p:spPr bwMode="auto">
          <a:xfrm rot="-10800000">
            <a:off x="3848102" y="5314952"/>
            <a:ext cx="492125" cy="663575"/>
          </a:xfrm>
          <a:prstGeom prst="foldedCorner">
            <a:avLst>
              <a:gd name="adj" fmla="val 2257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3" name="AutoShape 9">
            <a:extLst>
              <a:ext uri="{FF2B5EF4-FFF2-40B4-BE49-F238E27FC236}">
                <a16:creationId xmlns:a16="http://schemas.microsoft.com/office/drawing/2014/main" id="{E6F43C08-2ED5-DCD7-7878-4A0DA82EF429}"/>
              </a:ext>
            </a:extLst>
          </p:cNvPr>
          <p:cNvSpPr>
            <a:spLocks noChangeArrowheads="1"/>
          </p:cNvSpPr>
          <p:nvPr/>
        </p:nvSpPr>
        <p:spPr bwMode="auto">
          <a:xfrm>
            <a:off x="6662740" y="5314952"/>
            <a:ext cx="1487487" cy="663575"/>
          </a:xfrm>
          <a:prstGeom prst="can">
            <a:avLst>
              <a:gd name="adj" fmla="val 25000"/>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5" name="AutoShape 11">
            <a:extLst>
              <a:ext uri="{FF2B5EF4-FFF2-40B4-BE49-F238E27FC236}">
                <a16:creationId xmlns:a16="http://schemas.microsoft.com/office/drawing/2014/main" id="{6367EDC3-94C7-9C5D-92A4-5B4F7CAD69BD}"/>
              </a:ext>
            </a:extLst>
          </p:cNvPr>
          <p:cNvSpPr>
            <a:spLocks noChangeArrowheads="1"/>
          </p:cNvSpPr>
          <p:nvPr/>
        </p:nvSpPr>
        <p:spPr bwMode="auto">
          <a:xfrm rot="-10800000">
            <a:off x="6170615" y="3727452"/>
            <a:ext cx="492125" cy="663575"/>
          </a:xfrm>
          <a:prstGeom prst="foldedCorner">
            <a:avLst>
              <a:gd name="adj" fmla="val 22579"/>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56" name="Line 12">
            <a:extLst>
              <a:ext uri="{FF2B5EF4-FFF2-40B4-BE49-F238E27FC236}">
                <a16:creationId xmlns:a16="http://schemas.microsoft.com/office/drawing/2014/main" id="{89776E3F-07A3-3689-8A60-32633EB454AA}"/>
              </a:ext>
            </a:extLst>
          </p:cNvPr>
          <p:cNvSpPr>
            <a:spLocks noChangeShapeType="1"/>
          </p:cNvSpPr>
          <p:nvPr/>
        </p:nvSpPr>
        <p:spPr bwMode="auto">
          <a:xfrm flipH="1">
            <a:off x="1893890" y="3063877"/>
            <a:ext cx="1209675" cy="35242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57" name="Line 13">
            <a:extLst>
              <a:ext uri="{FF2B5EF4-FFF2-40B4-BE49-F238E27FC236}">
                <a16:creationId xmlns:a16="http://schemas.microsoft.com/office/drawing/2014/main" id="{E1EF5317-0E2D-349A-58CB-9DFD93EDC250}"/>
              </a:ext>
            </a:extLst>
          </p:cNvPr>
          <p:cNvSpPr>
            <a:spLocks noChangeShapeType="1"/>
          </p:cNvSpPr>
          <p:nvPr/>
        </p:nvSpPr>
        <p:spPr bwMode="auto">
          <a:xfrm flipH="1">
            <a:off x="2139952" y="4178300"/>
            <a:ext cx="963613" cy="431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58" name="Line 14">
            <a:extLst>
              <a:ext uri="{FF2B5EF4-FFF2-40B4-BE49-F238E27FC236}">
                <a16:creationId xmlns:a16="http://schemas.microsoft.com/office/drawing/2014/main" id="{E588C344-9D27-EA64-AAD3-4EC9CCFD0417}"/>
              </a:ext>
            </a:extLst>
          </p:cNvPr>
          <p:cNvSpPr>
            <a:spLocks noChangeShapeType="1"/>
          </p:cNvSpPr>
          <p:nvPr/>
        </p:nvSpPr>
        <p:spPr bwMode="auto">
          <a:xfrm flipH="1">
            <a:off x="3346450" y="4391027"/>
            <a:ext cx="0" cy="9239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59" name="Line 15">
            <a:extLst>
              <a:ext uri="{FF2B5EF4-FFF2-40B4-BE49-F238E27FC236}">
                <a16:creationId xmlns:a16="http://schemas.microsoft.com/office/drawing/2014/main" id="{41DBC26B-8181-35F1-2D6B-373A1B53CCB2}"/>
              </a:ext>
            </a:extLst>
          </p:cNvPr>
          <p:cNvSpPr>
            <a:spLocks noChangeShapeType="1"/>
          </p:cNvSpPr>
          <p:nvPr/>
        </p:nvSpPr>
        <p:spPr bwMode="auto">
          <a:xfrm>
            <a:off x="4129088" y="4391027"/>
            <a:ext cx="0" cy="9239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60" name="Line 16">
            <a:extLst>
              <a:ext uri="{FF2B5EF4-FFF2-40B4-BE49-F238E27FC236}">
                <a16:creationId xmlns:a16="http://schemas.microsoft.com/office/drawing/2014/main" id="{62E1E45E-3142-F2E3-1CAA-0E624141E98F}"/>
              </a:ext>
            </a:extLst>
          </p:cNvPr>
          <p:cNvSpPr>
            <a:spLocks noChangeShapeType="1"/>
          </p:cNvSpPr>
          <p:nvPr/>
        </p:nvSpPr>
        <p:spPr bwMode="auto">
          <a:xfrm>
            <a:off x="7345363" y="5073650"/>
            <a:ext cx="30162" cy="2413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61" name="Line 17">
            <a:extLst>
              <a:ext uri="{FF2B5EF4-FFF2-40B4-BE49-F238E27FC236}">
                <a16:creationId xmlns:a16="http://schemas.microsoft.com/office/drawing/2014/main" id="{FE226F79-76A6-5919-CFF7-DF30876E643D}"/>
              </a:ext>
            </a:extLst>
          </p:cNvPr>
          <p:cNvSpPr>
            <a:spLocks noChangeShapeType="1"/>
          </p:cNvSpPr>
          <p:nvPr/>
        </p:nvSpPr>
        <p:spPr bwMode="auto">
          <a:xfrm flipH="1" flipV="1">
            <a:off x="6662740" y="4225925"/>
            <a:ext cx="682625" cy="615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62" name="Line 18">
            <a:extLst>
              <a:ext uri="{FF2B5EF4-FFF2-40B4-BE49-F238E27FC236}">
                <a16:creationId xmlns:a16="http://schemas.microsoft.com/office/drawing/2014/main" id="{C19046D0-A3B9-1C72-ADBE-421DC9E5EFB4}"/>
              </a:ext>
            </a:extLst>
          </p:cNvPr>
          <p:cNvSpPr>
            <a:spLocks noChangeShapeType="1"/>
          </p:cNvSpPr>
          <p:nvPr/>
        </p:nvSpPr>
        <p:spPr bwMode="auto">
          <a:xfrm flipH="1" flipV="1">
            <a:off x="5575302" y="3713163"/>
            <a:ext cx="595313" cy="309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grpSp>
        <p:nvGrpSpPr>
          <p:cNvPr id="31775" name="Group 31">
            <a:extLst>
              <a:ext uri="{FF2B5EF4-FFF2-40B4-BE49-F238E27FC236}">
                <a16:creationId xmlns:a16="http://schemas.microsoft.com/office/drawing/2014/main" id="{CE25B132-68B7-6120-B582-5431CD7A922A}"/>
              </a:ext>
            </a:extLst>
          </p:cNvPr>
          <p:cNvGrpSpPr>
            <a:grpSpLocks/>
          </p:cNvGrpSpPr>
          <p:nvPr/>
        </p:nvGrpSpPr>
        <p:grpSpPr bwMode="auto">
          <a:xfrm>
            <a:off x="3103565" y="2019302"/>
            <a:ext cx="2471737" cy="2371725"/>
            <a:chOff x="1955" y="1272"/>
            <a:chExt cx="1557" cy="1494"/>
          </a:xfrm>
        </p:grpSpPr>
        <p:sp>
          <p:nvSpPr>
            <p:cNvPr id="31763" name="Rectangle 19">
              <a:extLst>
                <a:ext uri="{FF2B5EF4-FFF2-40B4-BE49-F238E27FC236}">
                  <a16:creationId xmlns:a16="http://schemas.microsoft.com/office/drawing/2014/main" id="{40415013-4BDC-1730-1D07-EA13401D18C7}"/>
                </a:ext>
              </a:extLst>
            </p:cNvPr>
            <p:cNvSpPr>
              <a:spLocks noChangeArrowheads="1"/>
            </p:cNvSpPr>
            <p:nvPr/>
          </p:nvSpPr>
          <p:spPr bwMode="auto">
            <a:xfrm>
              <a:off x="1955" y="1272"/>
              <a:ext cx="1557" cy="1494"/>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IT" altLang="en-IT">
                <a:solidFill>
                  <a:schemeClr val="bg1"/>
                </a:solidFill>
              </a:endParaRPr>
            </a:p>
          </p:txBody>
        </p:sp>
        <p:grpSp>
          <p:nvGrpSpPr>
            <p:cNvPr id="31774" name="Group 30">
              <a:extLst>
                <a:ext uri="{FF2B5EF4-FFF2-40B4-BE49-F238E27FC236}">
                  <a16:creationId xmlns:a16="http://schemas.microsoft.com/office/drawing/2014/main" id="{B2E3742E-A425-E36A-9212-1B95091738FB}"/>
                </a:ext>
              </a:extLst>
            </p:cNvPr>
            <p:cNvGrpSpPr>
              <a:grpSpLocks/>
            </p:cNvGrpSpPr>
            <p:nvPr/>
          </p:nvGrpSpPr>
          <p:grpSpPr bwMode="auto">
            <a:xfrm>
              <a:off x="2066" y="1397"/>
              <a:ext cx="1404" cy="1265"/>
              <a:chOff x="2066" y="1397"/>
              <a:chExt cx="1404" cy="1265"/>
            </a:xfrm>
          </p:grpSpPr>
          <p:sp>
            <p:nvSpPr>
              <p:cNvPr id="31764" name="Rectangle 20">
                <a:extLst>
                  <a:ext uri="{FF2B5EF4-FFF2-40B4-BE49-F238E27FC236}">
                    <a16:creationId xmlns:a16="http://schemas.microsoft.com/office/drawing/2014/main" id="{674CF642-0751-85B5-70F6-2491C902BF0F}"/>
                  </a:ext>
                </a:extLst>
              </p:cNvPr>
              <p:cNvSpPr>
                <a:spLocks noChangeArrowheads="1"/>
              </p:cNvSpPr>
              <p:nvPr/>
            </p:nvSpPr>
            <p:spPr bwMode="auto">
              <a:xfrm>
                <a:off x="2241" y="1784"/>
                <a:ext cx="493" cy="29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65" name="Rectangle 21">
                <a:extLst>
                  <a:ext uri="{FF2B5EF4-FFF2-40B4-BE49-F238E27FC236}">
                    <a16:creationId xmlns:a16="http://schemas.microsoft.com/office/drawing/2014/main" id="{61B1CFFA-3BF3-58E1-8BB2-6CA630AD8215}"/>
                  </a:ext>
                </a:extLst>
              </p:cNvPr>
              <p:cNvSpPr>
                <a:spLocks noChangeArrowheads="1"/>
              </p:cNvSpPr>
              <p:nvPr/>
            </p:nvSpPr>
            <p:spPr bwMode="auto">
              <a:xfrm>
                <a:off x="2241" y="2152"/>
                <a:ext cx="493" cy="29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66" name="Rectangle 22">
                <a:extLst>
                  <a:ext uri="{FF2B5EF4-FFF2-40B4-BE49-F238E27FC236}">
                    <a16:creationId xmlns:a16="http://schemas.microsoft.com/office/drawing/2014/main" id="{939DD464-D49C-0AEA-B871-8F17E5A50DBB}"/>
                  </a:ext>
                </a:extLst>
              </p:cNvPr>
              <p:cNvSpPr>
                <a:spLocks noChangeArrowheads="1"/>
              </p:cNvSpPr>
              <p:nvPr/>
            </p:nvSpPr>
            <p:spPr bwMode="auto">
              <a:xfrm>
                <a:off x="2842" y="2152"/>
                <a:ext cx="493" cy="29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67" name="Rectangle 23">
                <a:extLst>
                  <a:ext uri="{FF2B5EF4-FFF2-40B4-BE49-F238E27FC236}">
                    <a16:creationId xmlns:a16="http://schemas.microsoft.com/office/drawing/2014/main" id="{74CF3D5D-C1AE-A2C6-778F-C2B2E7FA3C61}"/>
                  </a:ext>
                </a:extLst>
              </p:cNvPr>
              <p:cNvSpPr>
                <a:spLocks noChangeArrowheads="1"/>
              </p:cNvSpPr>
              <p:nvPr/>
            </p:nvSpPr>
            <p:spPr bwMode="auto">
              <a:xfrm>
                <a:off x="2066" y="2505"/>
                <a:ext cx="1404" cy="157"/>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69" name="Rectangle 25">
                <a:extLst>
                  <a:ext uri="{FF2B5EF4-FFF2-40B4-BE49-F238E27FC236}">
                    <a16:creationId xmlns:a16="http://schemas.microsoft.com/office/drawing/2014/main" id="{5136E0BD-B23A-CA29-4489-A8780242E195}"/>
                  </a:ext>
                </a:extLst>
              </p:cNvPr>
              <p:cNvSpPr>
                <a:spLocks noChangeArrowheads="1"/>
              </p:cNvSpPr>
              <p:nvPr/>
            </p:nvSpPr>
            <p:spPr bwMode="auto">
              <a:xfrm>
                <a:off x="2842" y="1639"/>
                <a:ext cx="493" cy="29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grpSp>
            <p:nvGrpSpPr>
              <p:cNvPr id="31773" name="Group 29">
                <a:extLst>
                  <a:ext uri="{FF2B5EF4-FFF2-40B4-BE49-F238E27FC236}">
                    <a16:creationId xmlns:a16="http://schemas.microsoft.com/office/drawing/2014/main" id="{37D9D60D-E1EC-537B-82BE-088694C1913F}"/>
                  </a:ext>
                </a:extLst>
              </p:cNvPr>
              <p:cNvGrpSpPr>
                <a:grpSpLocks/>
              </p:cNvGrpSpPr>
              <p:nvPr/>
            </p:nvGrpSpPr>
            <p:grpSpPr bwMode="auto">
              <a:xfrm>
                <a:off x="2241" y="1397"/>
                <a:ext cx="493" cy="291"/>
                <a:chOff x="2241" y="1397"/>
                <a:chExt cx="493" cy="291"/>
              </a:xfrm>
            </p:grpSpPr>
            <p:sp>
              <p:nvSpPr>
                <p:cNvPr id="31768" name="Rectangle 24">
                  <a:extLst>
                    <a:ext uri="{FF2B5EF4-FFF2-40B4-BE49-F238E27FC236}">
                      <a16:creationId xmlns:a16="http://schemas.microsoft.com/office/drawing/2014/main" id="{8BBDCA44-A793-88A7-D32D-7B22E49A4B63}"/>
                    </a:ext>
                  </a:extLst>
                </p:cNvPr>
                <p:cNvSpPr>
                  <a:spLocks noChangeArrowheads="1"/>
                </p:cNvSpPr>
                <p:nvPr/>
              </p:nvSpPr>
              <p:spPr bwMode="auto">
                <a:xfrm>
                  <a:off x="2241" y="1397"/>
                  <a:ext cx="493" cy="29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0" name="Oval 26">
                  <a:extLst>
                    <a:ext uri="{FF2B5EF4-FFF2-40B4-BE49-F238E27FC236}">
                      <a16:creationId xmlns:a16="http://schemas.microsoft.com/office/drawing/2014/main" id="{102FBDCC-6731-D9DF-2982-A172BFEEF981}"/>
                    </a:ext>
                  </a:extLst>
                </p:cNvPr>
                <p:cNvSpPr>
                  <a:spLocks noChangeArrowheads="1"/>
                </p:cNvSpPr>
                <p:nvPr/>
              </p:nvSpPr>
              <p:spPr bwMode="auto">
                <a:xfrm>
                  <a:off x="2294" y="1448"/>
                  <a:ext cx="107" cy="103"/>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1" name="Oval 27">
                  <a:extLst>
                    <a:ext uri="{FF2B5EF4-FFF2-40B4-BE49-F238E27FC236}">
                      <a16:creationId xmlns:a16="http://schemas.microsoft.com/office/drawing/2014/main" id="{52418212-5812-1960-0AA4-01799657DAA2}"/>
                    </a:ext>
                  </a:extLst>
                </p:cNvPr>
                <p:cNvSpPr>
                  <a:spLocks noChangeArrowheads="1"/>
                </p:cNvSpPr>
                <p:nvPr/>
              </p:nvSpPr>
              <p:spPr bwMode="auto">
                <a:xfrm>
                  <a:off x="2424" y="1448"/>
                  <a:ext cx="107" cy="103"/>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2" name="Oval 28">
                  <a:extLst>
                    <a:ext uri="{FF2B5EF4-FFF2-40B4-BE49-F238E27FC236}">
                      <a16:creationId xmlns:a16="http://schemas.microsoft.com/office/drawing/2014/main" id="{83ACDEA9-C5C6-9019-ED13-EF529144B5F3}"/>
                    </a:ext>
                  </a:extLst>
                </p:cNvPr>
                <p:cNvSpPr>
                  <a:spLocks noChangeArrowheads="1"/>
                </p:cNvSpPr>
                <p:nvPr/>
              </p:nvSpPr>
              <p:spPr bwMode="auto">
                <a:xfrm>
                  <a:off x="2571" y="1448"/>
                  <a:ext cx="107" cy="103"/>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grpSp>
        </p:grpSp>
      </p:grpSp>
      <p:sp>
        <p:nvSpPr>
          <p:cNvPr id="31776" name="AutoShape 32">
            <a:extLst>
              <a:ext uri="{FF2B5EF4-FFF2-40B4-BE49-F238E27FC236}">
                <a16:creationId xmlns:a16="http://schemas.microsoft.com/office/drawing/2014/main" id="{1EFA86BB-588F-D386-057D-B31B4ED27F77}"/>
              </a:ext>
            </a:extLst>
          </p:cNvPr>
          <p:cNvSpPr>
            <a:spLocks noChangeArrowheads="1"/>
          </p:cNvSpPr>
          <p:nvPr/>
        </p:nvSpPr>
        <p:spPr bwMode="auto">
          <a:xfrm rot="-10800000">
            <a:off x="6883402" y="1016002"/>
            <a:ext cx="492125" cy="663575"/>
          </a:xfrm>
          <a:prstGeom prst="foldedCorner">
            <a:avLst>
              <a:gd name="adj" fmla="val 22579"/>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7" name="AutoShape 33">
            <a:extLst>
              <a:ext uri="{FF2B5EF4-FFF2-40B4-BE49-F238E27FC236}">
                <a16:creationId xmlns:a16="http://schemas.microsoft.com/office/drawing/2014/main" id="{1FD14984-4907-240C-99B8-A553C05B1EA2}"/>
              </a:ext>
            </a:extLst>
          </p:cNvPr>
          <p:cNvSpPr>
            <a:spLocks noChangeArrowheads="1"/>
          </p:cNvSpPr>
          <p:nvPr/>
        </p:nvSpPr>
        <p:spPr bwMode="auto">
          <a:xfrm rot="-10800000">
            <a:off x="6883402" y="1885952"/>
            <a:ext cx="492125" cy="663575"/>
          </a:xfrm>
          <a:prstGeom prst="foldedCorner">
            <a:avLst>
              <a:gd name="adj" fmla="val 22579"/>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8" name="AutoShape 34">
            <a:extLst>
              <a:ext uri="{FF2B5EF4-FFF2-40B4-BE49-F238E27FC236}">
                <a16:creationId xmlns:a16="http://schemas.microsoft.com/office/drawing/2014/main" id="{CEF2871F-02D7-EEA0-F471-253DC44962E4}"/>
              </a:ext>
            </a:extLst>
          </p:cNvPr>
          <p:cNvSpPr>
            <a:spLocks noChangeArrowheads="1"/>
          </p:cNvSpPr>
          <p:nvPr/>
        </p:nvSpPr>
        <p:spPr bwMode="auto">
          <a:xfrm rot="-10800000">
            <a:off x="6883402" y="2752727"/>
            <a:ext cx="492125" cy="663575"/>
          </a:xfrm>
          <a:prstGeom prst="foldedCorner">
            <a:avLst>
              <a:gd name="adj" fmla="val 22579"/>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
        <p:nvSpPr>
          <p:cNvPr id="31779" name="Line 35">
            <a:extLst>
              <a:ext uri="{FF2B5EF4-FFF2-40B4-BE49-F238E27FC236}">
                <a16:creationId xmlns:a16="http://schemas.microsoft.com/office/drawing/2014/main" id="{2944A04C-4409-D992-A173-23FDD5CF7C35}"/>
              </a:ext>
            </a:extLst>
          </p:cNvPr>
          <p:cNvSpPr>
            <a:spLocks noChangeShapeType="1"/>
          </p:cNvSpPr>
          <p:nvPr/>
        </p:nvSpPr>
        <p:spPr bwMode="auto">
          <a:xfrm>
            <a:off x="5575300" y="3063875"/>
            <a:ext cx="1308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80" name="Line 36">
            <a:extLst>
              <a:ext uri="{FF2B5EF4-FFF2-40B4-BE49-F238E27FC236}">
                <a16:creationId xmlns:a16="http://schemas.microsoft.com/office/drawing/2014/main" id="{CD43D267-2229-EFC5-097F-5DD00461DAE0}"/>
              </a:ext>
            </a:extLst>
          </p:cNvPr>
          <p:cNvSpPr>
            <a:spLocks noChangeShapeType="1"/>
          </p:cNvSpPr>
          <p:nvPr/>
        </p:nvSpPr>
        <p:spPr bwMode="auto">
          <a:xfrm flipV="1">
            <a:off x="5575300" y="2298700"/>
            <a:ext cx="13081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81" name="Line 37">
            <a:extLst>
              <a:ext uri="{FF2B5EF4-FFF2-40B4-BE49-F238E27FC236}">
                <a16:creationId xmlns:a16="http://schemas.microsoft.com/office/drawing/2014/main" id="{E26ECA9C-FEFB-1653-C12B-182A0639AB07}"/>
              </a:ext>
            </a:extLst>
          </p:cNvPr>
          <p:cNvSpPr>
            <a:spLocks noChangeShapeType="1"/>
          </p:cNvSpPr>
          <p:nvPr/>
        </p:nvSpPr>
        <p:spPr bwMode="auto">
          <a:xfrm flipV="1">
            <a:off x="5575300" y="1427163"/>
            <a:ext cx="1308100" cy="1122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T"/>
          </a:p>
        </p:txBody>
      </p:sp>
      <p:sp>
        <p:nvSpPr>
          <p:cNvPr id="31782" name="Text Box 38">
            <a:extLst>
              <a:ext uri="{FF2B5EF4-FFF2-40B4-BE49-F238E27FC236}">
                <a16:creationId xmlns:a16="http://schemas.microsoft.com/office/drawing/2014/main" id="{892FC9B4-79AE-CE4C-AF40-CD7016E5EDD2}"/>
              </a:ext>
            </a:extLst>
          </p:cNvPr>
          <p:cNvSpPr txBox="1">
            <a:spLocks noChangeArrowheads="1"/>
          </p:cNvSpPr>
          <p:nvPr/>
        </p:nvSpPr>
        <p:spPr bwMode="auto">
          <a:xfrm>
            <a:off x="536575" y="384175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IT" sz="1600">
                <a:latin typeface="Arial" panose="020B0604020202020204" pitchFamily="34" charset="0"/>
              </a:rPr>
              <a:t>static data</a:t>
            </a:r>
          </a:p>
        </p:txBody>
      </p:sp>
      <p:sp>
        <p:nvSpPr>
          <p:cNvPr id="31783" name="Text Box 39">
            <a:extLst>
              <a:ext uri="{FF2B5EF4-FFF2-40B4-BE49-F238E27FC236}">
                <a16:creationId xmlns:a16="http://schemas.microsoft.com/office/drawing/2014/main" id="{DBCBCE72-CAC2-5D8C-295E-2E71BB5D7AEC}"/>
              </a:ext>
            </a:extLst>
          </p:cNvPr>
          <p:cNvSpPr txBox="1">
            <a:spLocks noChangeArrowheads="1"/>
          </p:cNvSpPr>
          <p:nvPr/>
        </p:nvSpPr>
        <p:spPr bwMode="auto">
          <a:xfrm>
            <a:off x="4340225" y="5462588"/>
            <a:ext cx="1392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IT" sz="1600">
                <a:latin typeface="Arial" panose="020B0604020202020204" pitchFamily="34" charset="0"/>
              </a:rPr>
              <a:t>dynamic data</a:t>
            </a:r>
          </a:p>
        </p:txBody>
      </p:sp>
      <p:sp>
        <p:nvSpPr>
          <p:cNvPr id="31784" name="Text Box 40">
            <a:extLst>
              <a:ext uri="{FF2B5EF4-FFF2-40B4-BE49-F238E27FC236}">
                <a16:creationId xmlns:a16="http://schemas.microsoft.com/office/drawing/2014/main" id="{AD4328E0-6823-AF55-E157-4F111599C90C}"/>
              </a:ext>
            </a:extLst>
          </p:cNvPr>
          <p:cNvSpPr txBox="1">
            <a:spLocks noChangeArrowheads="1"/>
          </p:cNvSpPr>
          <p:nvPr/>
        </p:nvSpPr>
        <p:spPr bwMode="auto">
          <a:xfrm>
            <a:off x="6662738" y="3841750"/>
            <a:ext cx="1427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IT" sz="1600">
                <a:latin typeface="Arial" panose="020B0604020202020204" pitchFamily="34" charset="0"/>
              </a:rPr>
              <a:t>imported data</a:t>
            </a:r>
          </a:p>
        </p:txBody>
      </p:sp>
      <p:sp>
        <p:nvSpPr>
          <p:cNvPr id="31785" name="Text Box 41">
            <a:extLst>
              <a:ext uri="{FF2B5EF4-FFF2-40B4-BE49-F238E27FC236}">
                <a16:creationId xmlns:a16="http://schemas.microsoft.com/office/drawing/2014/main" id="{B5EDDEB4-63CA-A2A7-F47C-6695104FCF58}"/>
              </a:ext>
            </a:extLst>
          </p:cNvPr>
          <p:cNvSpPr txBox="1">
            <a:spLocks noChangeArrowheads="1"/>
          </p:cNvSpPr>
          <p:nvPr/>
        </p:nvSpPr>
        <p:spPr bwMode="auto">
          <a:xfrm>
            <a:off x="7435852" y="1549400"/>
            <a:ext cx="8175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IT" sz="1600">
                <a:latin typeface="Arial" panose="020B0604020202020204" pitchFamily="34" charset="0"/>
              </a:rPr>
              <a:t>reports</a:t>
            </a:r>
          </a:p>
        </p:txBody>
      </p:sp>
      <p:sp>
        <p:nvSpPr>
          <p:cNvPr id="31754" name="Oval 10">
            <a:extLst>
              <a:ext uri="{FF2B5EF4-FFF2-40B4-BE49-F238E27FC236}">
                <a16:creationId xmlns:a16="http://schemas.microsoft.com/office/drawing/2014/main" id="{1F1148DA-9945-5753-3100-4EFE3D678589}"/>
              </a:ext>
            </a:extLst>
          </p:cNvPr>
          <p:cNvSpPr>
            <a:spLocks noChangeArrowheads="1"/>
          </p:cNvSpPr>
          <p:nvPr/>
        </p:nvSpPr>
        <p:spPr bwMode="auto">
          <a:xfrm>
            <a:off x="7069138" y="4610100"/>
            <a:ext cx="552450" cy="4635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T"/>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1775"/>
                                        </p:tgtEl>
                                        <p:attrNameLst>
                                          <p:attrName>style.visibility</p:attrName>
                                        </p:attrNameLst>
                                      </p:cBhvr>
                                      <p:to>
                                        <p:strVal val="visible"/>
                                      </p:to>
                                    </p:set>
                                    <p:animEffect transition="in" filter="dissolve">
                                      <p:cBhvr>
                                        <p:cTn id="7" dur="500"/>
                                        <p:tgtEl>
                                          <p:spTgt spid="3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AAE-21DF-50DB-0C85-660E8D1FA7DF}"/>
              </a:ext>
            </a:extLst>
          </p:cNvPr>
          <p:cNvSpPr>
            <a:spLocks noGrp="1"/>
          </p:cNvSpPr>
          <p:nvPr>
            <p:ph type="title"/>
          </p:nvPr>
        </p:nvSpPr>
        <p:spPr/>
        <p:txBody>
          <a:bodyPr/>
          <a:lstStyle/>
          <a:p>
            <a:r>
              <a:rPr lang="en-IT" dirty="0"/>
              <a:t>How do I migrate from these monoliths* to µS*?</a:t>
            </a:r>
          </a:p>
        </p:txBody>
      </p:sp>
      <p:sp>
        <p:nvSpPr>
          <p:cNvPr id="3" name="Content Placeholder 2">
            <a:extLst>
              <a:ext uri="{FF2B5EF4-FFF2-40B4-BE49-F238E27FC236}">
                <a16:creationId xmlns:a16="http://schemas.microsoft.com/office/drawing/2014/main" id="{8AA83246-D63C-93CF-F65B-49C8F90D8AD1}"/>
              </a:ext>
            </a:extLst>
          </p:cNvPr>
          <p:cNvSpPr>
            <a:spLocks noGrp="1"/>
          </p:cNvSpPr>
          <p:nvPr>
            <p:ph idx="1"/>
          </p:nvPr>
        </p:nvSpPr>
        <p:spPr/>
        <p:txBody>
          <a:bodyPr/>
          <a:lstStyle/>
          <a:p>
            <a:r>
              <a:rPr lang="en-IT" dirty="0"/>
              <a:t>Empirical study </a:t>
            </a:r>
            <a:r>
              <a:rPr lang="en-IT" dirty="0">
                <a:sym typeface="Wingdings" pitchFamily="2" charset="2"/>
              </a:rPr>
              <a:t> 30+ industrial migration efforts</a:t>
            </a:r>
          </a:p>
          <a:p>
            <a:r>
              <a:rPr lang="en-IT" dirty="0">
                <a:sym typeface="Wingdings" pitchFamily="2" charset="2"/>
              </a:rPr>
              <a:t>Practitioner card-sorting + pattern mining</a:t>
            </a:r>
            <a:endParaRPr lang="en-IT" dirty="0"/>
          </a:p>
        </p:txBody>
      </p:sp>
      <p:sp>
        <p:nvSpPr>
          <p:cNvPr id="4" name="Slide Number Placeholder 3">
            <a:extLst>
              <a:ext uri="{FF2B5EF4-FFF2-40B4-BE49-F238E27FC236}">
                <a16:creationId xmlns:a16="http://schemas.microsoft.com/office/drawing/2014/main" id="{856BDD81-3201-CF4D-BE9C-350F83941F44}"/>
              </a:ext>
            </a:extLst>
          </p:cNvPr>
          <p:cNvSpPr>
            <a:spLocks noGrp="1"/>
          </p:cNvSpPr>
          <p:nvPr>
            <p:ph type="sldNum" sz="quarter" idx="12"/>
          </p:nvPr>
        </p:nvSpPr>
        <p:spPr/>
        <p:txBody>
          <a:bodyPr/>
          <a:lstStyle/>
          <a:p>
            <a:fld id="{450DB99E-82C2-7E4D-BA58-1C139DD33CE6}" type="slidenum">
              <a:rPr lang="en-US" altLang="en-IT" smtClean="0"/>
              <a:pPr/>
              <a:t>13</a:t>
            </a:fld>
            <a:endParaRPr lang="en-US" altLang="en-IT"/>
          </a:p>
        </p:txBody>
      </p:sp>
      <p:sp>
        <p:nvSpPr>
          <p:cNvPr id="5" name="TextBox 4">
            <a:extLst>
              <a:ext uri="{FF2B5EF4-FFF2-40B4-BE49-F238E27FC236}">
                <a16:creationId xmlns:a16="http://schemas.microsoft.com/office/drawing/2014/main" id="{A8730710-8BFF-344F-73B6-3B6011FE179A}"/>
              </a:ext>
            </a:extLst>
          </p:cNvPr>
          <p:cNvSpPr txBox="1"/>
          <p:nvPr/>
        </p:nvSpPr>
        <p:spPr>
          <a:xfrm>
            <a:off x="0" y="6356353"/>
            <a:ext cx="6669632" cy="461665"/>
          </a:xfrm>
          <a:prstGeom prst="rect">
            <a:avLst/>
          </a:prstGeom>
          <a:noFill/>
        </p:spPr>
        <p:txBody>
          <a:bodyPr wrap="square" rtlCol="0">
            <a:spAutoFit/>
          </a:bodyPr>
          <a:lstStyle/>
          <a:p>
            <a:r>
              <a:rPr lang="en-IT" sz="1200" dirty="0"/>
              <a:t>* </a:t>
            </a:r>
            <a:r>
              <a:rPr lang="en-GB" sz="1200" dirty="0"/>
              <a:t> </a:t>
            </a:r>
            <a:r>
              <a:rPr lang="en-GB" sz="1200" dirty="0" err="1"/>
              <a:t>Balalaie</a:t>
            </a:r>
            <a:r>
              <a:rPr lang="en-GB" sz="1200" dirty="0"/>
              <a:t> A, </a:t>
            </a:r>
            <a:r>
              <a:rPr lang="en-GB" sz="1200" dirty="0" err="1"/>
              <a:t>Heydarnoori</a:t>
            </a:r>
            <a:r>
              <a:rPr lang="en-GB" sz="1200" dirty="0"/>
              <a:t> A, </a:t>
            </a:r>
            <a:r>
              <a:rPr lang="en-GB" sz="1200" dirty="0" err="1"/>
              <a:t>Jamshidi</a:t>
            </a:r>
            <a:r>
              <a:rPr lang="en-GB" sz="1200" dirty="0"/>
              <a:t> P, </a:t>
            </a:r>
            <a:r>
              <a:rPr lang="en-GB" sz="1200" dirty="0" err="1"/>
              <a:t>Tamburri</a:t>
            </a:r>
            <a:r>
              <a:rPr lang="en-GB" sz="1200" dirty="0"/>
              <a:t> DA, Lynn T. Microservices migration patterns. </a:t>
            </a:r>
            <a:r>
              <a:rPr lang="en-GB" sz="1200" dirty="0" err="1"/>
              <a:t>Softw</a:t>
            </a:r>
            <a:r>
              <a:rPr lang="en-GB" sz="1200" dirty="0"/>
              <a:t> </a:t>
            </a:r>
            <a:r>
              <a:rPr lang="en-GB" sz="1200" dirty="0" err="1"/>
              <a:t>Pract</a:t>
            </a:r>
            <a:r>
              <a:rPr lang="en-GB" sz="1200" dirty="0"/>
              <a:t> </a:t>
            </a:r>
            <a:r>
              <a:rPr lang="en-GB" sz="1200" dirty="0" err="1"/>
              <a:t>Exper</a:t>
            </a:r>
            <a:r>
              <a:rPr lang="en-GB" sz="1200" dirty="0"/>
              <a:t>. 2018; 48: 2019–2042. https://</a:t>
            </a:r>
            <a:r>
              <a:rPr lang="en-GB" sz="1200" dirty="0" err="1"/>
              <a:t>doi.org</a:t>
            </a:r>
            <a:r>
              <a:rPr lang="en-GB" sz="1200" dirty="0"/>
              <a:t>/10.1002/spe.2608 </a:t>
            </a:r>
            <a:endParaRPr lang="en-IT" sz="1200" dirty="0"/>
          </a:p>
        </p:txBody>
      </p:sp>
    </p:spTree>
    <p:extLst>
      <p:ext uri="{BB962C8B-B14F-4D97-AF65-F5344CB8AC3E}">
        <p14:creationId xmlns:p14="http://schemas.microsoft.com/office/powerpoint/2010/main" val="70120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a:bodyPr>
          <a:lstStyle/>
          <a:p>
            <a:pPr marL="0" indent="0">
              <a:buNone/>
              <a:defRPr/>
            </a:pPr>
            <a:r>
              <a:rPr lang="en-US" sz="2400" b="1" dirty="0"/>
              <a:t>Problem Statement:</a:t>
            </a:r>
          </a:p>
          <a:p>
            <a:pPr>
              <a:defRPr/>
            </a:pPr>
            <a:r>
              <a:rPr lang="en-US" sz="1800" dirty="0">
                <a:latin typeface="Georgia (Body)"/>
              </a:rPr>
              <a:t>The GPAA has its own mainframe in one of our Data Centers.</a:t>
            </a:r>
          </a:p>
          <a:p>
            <a:pPr>
              <a:defRPr/>
            </a:pPr>
            <a:r>
              <a:rPr lang="en-US" sz="1800" dirty="0">
                <a:latin typeface="Georgia (Body)"/>
              </a:rPr>
              <a:t>The CIVPEN (NATURAL/ADABAS), the core business application is hosted on the mainframe (Since 1992).</a:t>
            </a:r>
          </a:p>
          <a:p>
            <a:pPr>
              <a:defRPr/>
            </a:pPr>
            <a:r>
              <a:rPr lang="en-US" sz="1800" dirty="0">
                <a:latin typeface="Georgia (Body)"/>
              </a:rPr>
              <a:t>The CIVPEN application comprise of two production Adabas Databases (Active - </a:t>
            </a:r>
            <a:r>
              <a:rPr lang="en-ZA" dirty="0">
                <a:latin typeface="Georgia (Body)"/>
              </a:rPr>
              <a:t>597 833 649 Records) (History (Read only) - 904 225 347 records and growing)</a:t>
            </a:r>
          </a:p>
          <a:p>
            <a:pPr>
              <a:defRPr/>
            </a:pPr>
            <a:r>
              <a:rPr lang="en-ZA" sz="1800" dirty="0">
                <a:latin typeface="Georgia (Body)"/>
              </a:rPr>
              <a:t>Other critical business applications are tightly integrated with the CIVPEN (Civil Pensions) application. Integration is primarily via COMPLETE’s HTTP Server.</a:t>
            </a:r>
            <a:endParaRPr lang="en-US" sz="1800" dirty="0">
              <a:latin typeface="Georgia (Body)"/>
            </a:endParaRPr>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14</a:t>
            </a:fld>
            <a:endParaRPr lang="en-US" dirty="0"/>
          </a:p>
        </p:txBody>
      </p:sp>
    </p:spTree>
    <p:extLst>
      <p:ext uri="{BB962C8B-B14F-4D97-AF65-F5344CB8AC3E}">
        <p14:creationId xmlns:p14="http://schemas.microsoft.com/office/powerpoint/2010/main" val="671616162"/>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out)">
                                      <p:cBhvr>
                                        <p:cTn id="10" dur="1000"/>
                                        <p:tgtEl>
                                          <p:spTgt spid="3">
                                            <p:txEl>
                                              <p:pRg st="1" end="1"/>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out)">
                                      <p:cBhvr>
                                        <p:cTn id="13" dur="1000"/>
                                        <p:tgtEl>
                                          <p:spTgt spid="3">
                                            <p:txEl>
                                              <p:pRg st="2" end="2"/>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out)">
                                      <p:cBhvr>
                                        <p:cTn id="16" dur="1000"/>
                                        <p:tgtEl>
                                          <p:spTgt spid="3">
                                            <p:txEl>
                                              <p:pRg st="3" end="3"/>
                                            </p:txEl>
                                          </p:spTgt>
                                        </p:tgtEl>
                                      </p:cBhvr>
                                    </p:animEffect>
                                  </p:childTnLst>
                                </p:cTn>
                              </p:par>
                              <p:par>
                                <p:cTn id="17" presetID="8" presetClass="entr" presetSubtype="3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amond(out)">
                                      <p:cBhvr>
                                        <p:cTn id="19"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a:bodyPr>
          <a:lstStyle/>
          <a:p>
            <a:pPr marL="0" indent="0">
              <a:buNone/>
              <a:defRPr/>
            </a:pPr>
            <a:r>
              <a:rPr lang="en-US" sz="2400" b="1" dirty="0"/>
              <a:t>Problem Statement (cont):</a:t>
            </a:r>
          </a:p>
          <a:p>
            <a:pPr>
              <a:defRPr/>
            </a:pPr>
            <a:r>
              <a:rPr lang="en-US" sz="1800" dirty="0"/>
              <a:t>The GPAA does not have a DR facility with dedicated infrastructure for the mainframe (Used a Syndicated environment)</a:t>
            </a:r>
          </a:p>
          <a:p>
            <a:pPr>
              <a:defRPr/>
            </a:pPr>
            <a:r>
              <a:rPr lang="en-US" sz="1800" dirty="0"/>
              <a:t>In case of a disaster the recovery of the mainframe and application takes anything from 12 to hours (Tape based)  - Current RPO = 1 hour – Business expected RPO – Not achievable.</a:t>
            </a:r>
          </a:p>
          <a:p>
            <a:pPr>
              <a:defRPr/>
            </a:pPr>
            <a:r>
              <a:rPr lang="en-US" sz="1800" dirty="0"/>
              <a:t>During the recovery time most of the other business applications are also unavailable due to the tight integration.  This is not acceptable to our business and clients and need to be addressed.</a:t>
            </a:r>
          </a:p>
          <a:p>
            <a:pPr>
              <a:defRPr/>
            </a:pPr>
            <a:endParaRPr lang="en-US" sz="1800" dirty="0"/>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15</a:t>
            </a:fld>
            <a:endParaRPr lang="en-US" dirty="0"/>
          </a:p>
        </p:txBody>
      </p:sp>
    </p:spTree>
    <p:extLst>
      <p:ext uri="{BB962C8B-B14F-4D97-AF65-F5344CB8AC3E}">
        <p14:creationId xmlns:p14="http://schemas.microsoft.com/office/powerpoint/2010/main" val="1486180624"/>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out)">
                                      <p:cBhvr>
                                        <p:cTn id="10" dur="1000"/>
                                        <p:tgtEl>
                                          <p:spTgt spid="3">
                                            <p:txEl>
                                              <p:pRg st="1" end="1"/>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out)">
                                      <p:cBhvr>
                                        <p:cTn id="13" dur="1000"/>
                                        <p:tgtEl>
                                          <p:spTgt spid="3">
                                            <p:txEl>
                                              <p:pRg st="2" end="2"/>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out)">
                                      <p:cBhvr>
                                        <p:cTn id="1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lnSpcReduction="10000"/>
          </a:bodyPr>
          <a:lstStyle/>
          <a:p>
            <a:pPr marL="0" indent="0">
              <a:buNone/>
              <a:defRPr/>
            </a:pPr>
            <a:r>
              <a:rPr lang="en-US" sz="2400" b="1" dirty="0"/>
              <a:t>Objectives:</a:t>
            </a:r>
          </a:p>
          <a:p>
            <a:pPr>
              <a:defRPr/>
            </a:pPr>
            <a:r>
              <a:rPr lang="en-US" sz="1800" dirty="0"/>
              <a:t>Reduce the RTO and RPO to as minimal possible by employing new techniques and technology</a:t>
            </a:r>
          </a:p>
          <a:p>
            <a:pPr>
              <a:defRPr/>
            </a:pPr>
            <a:r>
              <a:rPr lang="en-US" sz="1800" dirty="0"/>
              <a:t>Move to a position where we have a ‘Hot Standby’  solution reducing the RPO significantly – to be in line with the other applications (minimal data loss and cross application data integrity problems ).</a:t>
            </a:r>
          </a:p>
          <a:p>
            <a:pPr>
              <a:defRPr/>
            </a:pPr>
            <a:r>
              <a:rPr lang="en-US" sz="1800" dirty="0"/>
              <a:t>There are various ways to replicate the data between the active and the warm standby platform but we will leave this to the innovation of the respondents.</a:t>
            </a:r>
          </a:p>
          <a:p>
            <a:pPr>
              <a:defRPr/>
            </a:pPr>
            <a:r>
              <a:rPr lang="en-US" sz="1800" dirty="0"/>
              <a:t>Move away from the recovery from Cassettes.</a:t>
            </a:r>
          </a:p>
          <a:p>
            <a:pPr>
              <a:defRPr/>
            </a:pPr>
            <a:endParaRPr lang="en-US" sz="1800" dirty="0"/>
          </a:p>
          <a:p>
            <a:pPr>
              <a:defRPr/>
            </a:pPr>
            <a:endParaRPr lang="en-US" sz="1800" dirty="0"/>
          </a:p>
          <a:p>
            <a:pPr>
              <a:defRPr/>
            </a:pPr>
            <a:r>
              <a:rPr lang="en-US" sz="1800" dirty="0"/>
              <a:t>The GPAA is in a modernisation phase where one of the objectives is to migrate the mainframe to a more modern Software Platform.</a:t>
            </a:r>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16</a:t>
            </a:fld>
            <a:endParaRPr lang="en-US" dirty="0"/>
          </a:p>
        </p:txBody>
      </p:sp>
    </p:spTree>
    <p:extLst>
      <p:ext uri="{BB962C8B-B14F-4D97-AF65-F5344CB8AC3E}">
        <p14:creationId xmlns:p14="http://schemas.microsoft.com/office/powerpoint/2010/main" val="1345349770"/>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out)">
                                      <p:cBhvr>
                                        <p:cTn id="10" dur="1000"/>
                                        <p:tgtEl>
                                          <p:spTgt spid="3">
                                            <p:txEl>
                                              <p:pRg st="1" end="1"/>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out)">
                                      <p:cBhvr>
                                        <p:cTn id="13" dur="1000"/>
                                        <p:tgtEl>
                                          <p:spTgt spid="3">
                                            <p:txEl>
                                              <p:pRg st="2" end="2"/>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out)">
                                      <p:cBhvr>
                                        <p:cTn id="16" dur="1000"/>
                                        <p:tgtEl>
                                          <p:spTgt spid="3">
                                            <p:txEl>
                                              <p:pRg st="3" end="3"/>
                                            </p:txEl>
                                          </p:spTgt>
                                        </p:tgtEl>
                                      </p:cBhvr>
                                    </p:animEffect>
                                  </p:childTnLst>
                                </p:cTn>
                              </p:par>
                              <p:par>
                                <p:cTn id="17" presetID="8" presetClass="entr" presetSubtype="3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amond(out)">
                                      <p:cBhvr>
                                        <p:cTn id="19" dur="1000"/>
                                        <p:tgtEl>
                                          <p:spTgt spid="3">
                                            <p:txEl>
                                              <p:pRg st="4" end="4"/>
                                            </p:txEl>
                                          </p:spTgt>
                                        </p:tgtEl>
                                      </p:cBhvr>
                                    </p:animEffect>
                                  </p:childTnLst>
                                </p:cTn>
                              </p:par>
                              <p:par>
                                <p:cTn id="20" presetID="8" presetClass="entr" presetSubtype="32"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diamond(out)">
                                      <p:cBhvr>
                                        <p:cTn id="2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lnSpcReduction="10000"/>
          </a:bodyPr>
          <a:lstStyle/>
          <a:p>
            <a:pPr marL="0" indent="0">
              <a:buNone/>
              <a:defRPr/>
            </a:pPr>
            <a:r>
              <a:rPr lang="en-US" sz="2400" b="1" dirty="0"/>
              <a:t>Challenges and Points to note:</a:t>
            </a:r>
          </a:p>
          <a:p>
            <a:pPr>
              <a:defRPr/>
            </a:pPr>
            <a:r>
              <a:rPr lang="en-US" sz="1800" dirty="0"/>
              <a:t>The PLOGS/Archive logs are not switched on, on the History Database.</a:t>
            </a:r>
          </a:p>
          <a:p>
            <a:pPr>
              <a:defRPr/>
            </a:pPr>
            <a:r>
              <a:rPr lang="en-US" sz="1800" dirty="0"/>
              <a:t>The PLOGs/Archive logs are also not switched on, on the active database when we process our monthly Payment  and Contribution Reconciliation runs.  This is due to the volume of the transactions and the PLOGS that will be created.  We protect ourselves by means of full backups before and after the respective runs (twice per month over weekends).</a:t>
            </a:r>
          </a:p>
          <a:p>
            <a:pPr>
              <a:defRPr/>
            </a:pPr>
            <a:r>
              <a:rPr lang="en-US" sz="1800" dirty="0"/>
              <a:t>Archiving of data from the Active database to the History database is done once a month (at least)  and because the Archive database is Read Only we archive on a file mechanism rather than on a Record mechanism using Adabas utilities.</a:t>
            </a:r>
          </a:p>
          <a:p>
            <a:pPr>
              <a:defRPr/>
            </a:pPr>
            <a:r>
              <a:rPr lang="en-US" sz="1800" dirty="0"/>
              <a:t>During a DR or a DR test the GPAA’s mainframe support staff will operate the mainframe/LPAR dedicated to the GPAA at the Service Provider’s Data Centre.</a:t>
            </a:r>
          </a:p>
          <a:p>
            <a:pPr>
              <a:defRPr/>
            </a:pPr>
            <a:r>
              <a:rPr lang="en-US" sz="1800" dirty="0"/>
              <a:t>The GPAA will conduct regular verifications to ensure that the data on the two systems are fully </a:t>
            </a:r>
            <a:r>
              <a:rPr lang="en-US" sz="1800"/>
              <a:t>in synch.</a:t>
            </a:r>
            <a:endParaRPr lang="en-US" sz="1800" dirty="0"/>
          </a:p>
          <a:p>
            <a:pPr>
              <a:defRPr/>
            </a:pPr>
            <a:endParaRPr lang="en-US" sz="1800" dirty="0"/>
          </a:p>
          <a:p>
            <a:pPr>
              <a:defRPr/>
            </a:pPr>
            <a:endParaRPr lang="en-US" sz="1800" dirty="0"/>
          </a:p>
          <a:p>
            <a:pPr>
              <a:defRPr/>
            </a:pPr>
            <a:endParaRPr lang="en-US" sz="1800" dirty="0"/>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17</a:t>
            </a:fld>
            <a:endParaRPr lang="en-US" dirty="0"/>
          </a:p>
        </p:txBody>
      </p:sp>
    </p:spTree>
    <p:extLst>
      <p:ext uri="{BB962C8B-B14F-4D97-AF65-F5344CB8AC3E}">
        <p14:creationId xmlns:p14="http://schemas.microsoft.com/office/powerpoint/2010/main" val="2620479261"/>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out)">
                                      <p:cBhvr>
                                        <p:cTn id="10" dur="1000"/>
                                        <p:tgtEl>
                                          <p:spTgt spid="3">
                                            <p:txEl>
                                              <p:pRg st="1" end="1"/>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out)">
                                      <p:cBhvr>
                                        <p:cTn id="13" dur="1000"/>
                                        <p:tgtEl>
                                          <p:spTgt spid="3">
                                            <p:txEl>
                                              <p:pRg st="2" end="2"/>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out)">
                                      <p:cBhvr>
                                        <p:cTn id="16" dur="1000"/>
                                        <p:tgtEl>
                                          <p:spTgt spid="3">
                                            <p:txEl>
                                              <p:pRg st="3" end="3"/>
                                            </p:txEl>
                                          </p:spTgt>
                                        </p:tgtEl>
                                      </p:cBhvr>
                                    </p:animEffect>
                                  </p:childTnLst>
                                </p:cTn>
                              </p:par>
                              <p:par>
                                <p:cTn id="17" presetID="8" presetClass="entr" presetSubtype="3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amond(out)">
                                      <p:cBhvr>
                                        <p:cTn id="19" dur="1000"/>
                                        <p:tgtEl>
                                          <p:spTgt spid="3">
                                            <p:txEl>
                                              <p:pRg st="4" end="4"/>
                                            </p:txEl>
                                          </p:spTgt>
                                        </p:tgtEl>
                                      </p:cBhvr>
                                    </p:animEffect>
                                  </p:childTnLst>
                                </p:cTn>
                              </p:par>
                              <p:par>
                                <p:cTn id="20" presetID="8" presetClass="entr" presetSubtype="32"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amond(out)">
                                      <p:cBhvr>
                                        <p:cTn id="2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fontScale="47500" lnSpcReduction="20000"/>
          </a:bodyPr>
          <a:lstStyle/>
          <a:p>
            <a:pPr marL="0" indent="0">
              <a:buNone/>
              <a:defRPr/>
            </a:pPr>
            <a:r>
              <a:rPr lang="en-US" sz="7200" b="1" dirty="0"/>
              <a:t>Technical Information about Our Mainframe:</a:t>
            </a:r>
          </a:p>
          <a:p>
            <a:r>
              <a:rPr lang="en-ZA" sz="5200" dirty="0"/>
              <a:t>IBM zBC12 </a:t>
            </a:r>
          </a:p>
          <a:p>
            <a:r>
              <a:rPr lang="en-ZA" sz="5200" dirty="0"/>
              <a:t>Machine type:                   2828  I02</a:t>
            </a:r>
          </a:p>
          <a:p>
            <a:r>
              <a:rPr lang="en-ZA" sz="5200" dirty="0"/>
              <a:t>Hardware model:             H06</a:t>
            </a:r>
          </a:p>
          <a:p>
            <a:r>
              <a:rPr lang="en-ZA" sz="5200" dirty="0"/>
              <a:t>Capacity setting:               I02 - 274MIPS total, 150MIPS UP, 34MSU</a:t>
            </a:r>
          </a:p>
          <a:p>
            <a:r>
              <a:rPr lang="en-ZA" sz="5200" dirty="0"/>
              <a:t>User memory:                    16GB</a:t>
            </a:r>
          </a:p>
          <a:p>
            <a:r>
              <a:rPr lang="en-ZA" sz="5200" dirty="0"/>
              <a:t>FICON (</a:t>
            </a:r>
            <a:r>
              <a:rPr lang="en-ZA" sz="5200" dirty="0" err="1"/>
              <a:t>disk,CTC+tape</a:t>
            </a:r>
            <a:r>
              <a:rPr lang="en-ZA" sz="5200" dirty="0"/>
              <a:t>)channels:              12*8GB/s MM</a:t>
            </a:r>
          </a:p>
          <a:p>
            <a:r>
              <a:rPr lang="en-US" sz="5200" dirty="0"/>
              <a:t>Storage -  2421-961- IBM DS8870</a:t>
            </a:r>
            <a:endParaRPr lang="en-ZA" sz="52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18</a:t>
            </a:fld>
            <a:endParaRPr lang="en-US" dirty="0"/>
          </a:p>
        </p:txBody>
      </p:sp>
    </p:spTree>
    <p:extLst>
      <p:ext uri="{BB962C8B-B14F-4D97-AF65-F5344CB8AC3E}">
        <p14:creationId xmlns:p14="http://schemas.microsoft.com/office/powerpoint/2010/main" val="2966693379"/>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out)">
                                      <p:cBhvr>
                                        <p:cTn id="10" dur="1000"/>
                                        <p:tgtEl>
                                          <p:spTgt spid="3">
                                            <p:txEl>
                                              <p:pRg st="1" end="1"/>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out)">
                                      <p:cBhvr>
                                        <p:cTn id="13" dur="1000"/>
                                        <p:tgtEl>
                                          <p:spTgt spid="3">
                                            <p:txEl>
                                              <p:pRg st="2" end="2"/>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out)">
                                      <p:cBhvr>
                                        <p:cTn id="16" dur="1000"/>
                                        <p:tgtEl>
                                          <p:spTgt spid="3">
                                            <p:txEl>
                                              <p:pRg st="3" end="3"/>
                                            </p:txEl>
                                          </p:spTgt>
                                        </p:tgtEl>
                                      </p:cBhvr>
                                    </p:animEffect>
                                  </p:childTnLst>
                                </p:cTn>
                              </p:par>
                              <p:par>
                                <p:cTn id="17" presetID="8" presetClass="entr" presetSubtype="32"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amond(out)">
                                      <p:cBhvr>
                                        <p:cTn id="19" dur="1000"/>
                                        <p:tgtEl>
                                          <p:spTgt spid="3">
                                            <p:txEl>
                                              <p:pRg st="4" end="4"/>
                                            </p:txEl>
                                          </p:spTgt>
                                        </p:tgtEl>
                                      </p:cBhvr>
                                    </p:animEffect>
                                  </p:childTnLst>
                                </p:cTn>
                              </p:par>
                              <p:par>
                                <p:cTn id="20" presetID="8" presetClass="entr" presetSubtype="32"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amond(out)">
                                      <p:cBhvr>
                                        <p:cTn id="22" dur="1000"/>
                                        <p:tgtEl>
                                          <p:spTgt spid="3">
                                            <p:txEl>
                                              <p:pRg st="5" end="5"/>
                                            </p:txEl>
                                          </p:spTgt>
                                        </p:tgtEl>
                                      </p:cBhvr>
                                    </p:animEffect>
                                  </p:childTnLst>
                                </p:cTn>
                              </p:par>
                              <p:par>
                                <p:cTn id="23" presetID="8" presetClass="entr" presetSubtype="32"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amond(out)">
                                      <p:cBhvr>
                                        <p:cTn id="25" dur="1000"/>
                                        <p:tgtEl>
                                          <p:spTgt spid="3">
                                            <p:txEl>
                                              <p:pRg st="6" end="6"/>
                                            </p:txEl>
                                          </p:spTgt>
                                        </p:tgtEl>
                                      </p:cBhvr>
                                    </p:animEffect>
                                  </p:childTnLst>
                                </p:cTn>
                              </p:par>
                              <p:par>
                                <p:cTn id="26" presetID="8" presetClass="entr" presetSubtype="32"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amond(out)">
                                      <p:cBhvr>
                                        <p:cTn id="28"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Mainframe Replication and Disaster Recovery Services </a:t>
            </a:r>
          </a:p>
        </p:txBody>
      </p:sp>
      <p:sp>
        <p:nvSpPr>
          <p:cNvPr id="3" name="Content Placeholder 2"/>
          <p:cNvSpPr>
            <a:spLocks noGrp="1"/>
          </p:cNvSpPr>
          <p:nvPr>
            <p:ph idx="1"/>
          </p:nvPr>
        </p:nvSpPr>
        <p:spPr/>
        <p:txBody>
          <a:bodyPr>
            <a:normAutofit fontScale="32500" lnSpcReduction="20000"/>
          </a:bodyPr>
          <a:lstStyle/>
          <a:p>
            <a:pPr marL="0" indent="0">
              <a:buNone/>
              <a:defRPr/>
            </a:pPr>
            <a:r>
              <a:rPr lang="en-US" sz="7200" b="1" dirty="0"/>
              <a:t>Technical Information about Our Mainframe (Cont):</a:t>
            </a:r>
          </a:p>
          <a:p>
            <a:pPr>
              <a:defRPr/>
            </a:pPr>
            <a:endParaRPr lang="en-US" sz="1800" dirty="0"/>
          </a:p>
          <a:p>
            <a:pPr>
              <a:defRPr/>
            </a:pPr>
            <a:endParaRPr lang="en-US" sz="1800" dirty="0"/>
          </a:p>
          <a:p>
            <a:pPr lvl="0"/>
            <a:r>
              <a:rPr lang="en-US" sz="6800" dirty="0"/>
              <a:t>3.6TB DASD storage dedicated disk storage for replication</a:t>
            </a:r>
            <a:endParaRPr lang="en-ZA" sz="6800" dirty="0"/>
          </a:p>
          <a:p>
            <a:pPr lvl="0"/>
            <a:r>
              <a:rPr lang="en-US" sz="6800" dirty="0"/>
              <a:t>140 MIPS (in case of Test or invocation). The full 140 MIPS should only be active in the case of a test or a real disaster.   During the replication the MIPS utilization should be limited to the maximum capacity that will be required for the replication.</a:t>
            </a:r>
            <a:endParaRPr lang="en-ZA" sz="6800" dirty="0"/>
          </a:p>
          <a:p>
            <a:pPr lvl="0"/>
            <a:r>
              <a:rPr lang="en-US" sz="6800" dirty="0"/>
              <a:t>The service provider to propose how many MIPS will be required for the replication.</a:t>
            </a:r>
            <a:endParaRPr lang="en-ZA" sz="6800" dirty="0"/>
          </a:p>
          <a:p>
            <a:pPr lvl="0"/>
            <a:r>
              <a:rPr lang="en-US" sz="6800" dirty="0"/>
              <a:t>ZOS 2.1 capable operating system.</a:t>
            </a:r>
            <a:endParaRPr lang="en-ZA" sz="6800" dirty="0"/>
          </a:p>
          <a:p>
            <a:pPr lvl="0"/>
            <a:r>
              <a:rPr lang="en-US" sz="6800" dirty="0"/>
              <a:t>3592 tape drives  for bulk data restores and for backups</a:t>
            </a:r>
            <a:endParaRPr lang="en-ZA" sz="6800" dirty="0"/>
          </a:p>
          <a:p>
            <a:pPr>
              <a:defRPr/>
            </a:pPr>
            <a:endParaRPr lang="en-US" sz="1800" dirty="0"/>
          </a:p>
          <a:p>
            <a:pPr>
              <a:defRPr/>
            </a:pPr>
            <a:endParaRPr lang="en-US" sz="1800" dirty="0"/>
          </a:p>
          <a:p>
            <a:pPr>
              <a:defRPr/>
            </a:pPr>
            <a:endParaRPr lang="en-US" sz="1800" dirty="0"/>
          </a:p>
          <a:p>
            <a:pPr>
              <a:defRPr/>
            </a:pPr>
            <a:endParaRPr lang="en-US" sz="1800" dirty="0"/>
          </a:p>
        </p:txBody>
      </p:sp>
      <p:sp>
        <p:nvSpPr>
          <p:cNvPr id="4" name="Footer Placeholder 3"/>
          <p:cNvSpPr>
            <a:spLocks noGrp="1"/>
          </p:cNvSpPr>
          <p:nvPr>
            <p:ph type="ftr" sz="quarter" idx="11"/>
          </p:nvPr>
        </p:nvSpPr>
        <p:spPr/>
        <p:txBody>
          <a:bodyPr/>
          <a:lstStyle/>
          <a:p>
            <a:pPr>
              <a:defRPr/>
            </a:pPr>
            <a:r>
              <a:rPr lang="en-US" dirty="0"/>
              <a:t>Towards Excellence</a:t>
            </a:r>
          </a:p>
        </p:txBody>
      </p:sp>
      <p:sp>
        <p:nvSpPr>
          <p:cNvPr id="5" name="Slide Number Placeholder 4"/>
          <p:cNvSpPr>
            <a:spLocks noGrp="1"/>
          </p:cNvSpPr>
          <p:nvPr>
            <p:ph type="sldNum" sz="quarter" idx="12"/>
          </p:nvPr>
        </p:nvSpPr>
        <p:spPr/>
        <p:txBody>
          <a:bodyPr/>
          <a:lstStyle/>
          <a:p>
            <a:pPr>
              <a:defRPr/>
            </a:pPr>
            <a:fld id="{312C1298-2BA3-624A-ABAA-C8AB13124BE3}" type="slidenum">
              <a:rPr lang="en-US" smtClean="0"/>
              <a:pPr>
                <a:defRPr/>
              </a:pPr>
              <a:t>19</a:t>
            </a:fld>
            <a:endParaRPr lang="en-US" dirty="0"/>
          </a:p>
        </p:txBody>
      </p:sp>
    </p:spTree>
    <p:extLst>
      <p:ext uri="{BB962C8B-B14F-4D97-AF65-F5344CB8AC3E}">
        <p14:creationId xmlns:p14="http://schemas.microsoft.com/office/powerpoint/2010/main" val="458831771"/>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out)">
                                      <p:cBhvr>
                                        <p:cTn id="7" dur="1000"/>
                                        <p:tgtEl>
                                          <p:spTgt spid="3">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amond(out)">
                                      <p:cBhvr>
                                        <p:cTn id="10" dur="1000"/>
                                        <p:tgtEl>
                                          <p:spTgt spid="3">
                                            <p:txEl>
                                              <p:pRg st="3" end="3"/>
                                            </p:txEl>
                                          </p:spTgt>
                                        </p:tgtEl>
                                      </p:cBhvr>
                                    </p:animEffect>
                                  </p:childTnLst>
                                </p:cTn>
                              </p:par>
                              <p:par>
                                <p:cTn id="11" presetID="8" presetClass="entr" presetSubtype="32"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amond(out)">
                                      <p:cBhvr>
                                        <p:cTn id="13" dur="1000"/>
                                        <p:tgtEl>
                                          <p:spTgt spid="3">
                                            <p:txEl>
                                              <p:pRg st="4" end="4"/>
                                            </p:txEl>
                                          </p:spTgt>
                                        </p:tgtEl>
                                      </p:cBhvr>
                                    </p:animEffect>
                                  </p:childTnLst>
                                </p:cTn>
                              </p:par>
                              <p:par>
                                <p:cTn id="14" presetID="8" presetClass="entr" presetSubtype="32"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amond(out)">
                                      <p:cBhvr>
                                        <p:cTn id="16" dur="1000"/>
                                        <p:tgtEl>
                                          <p:spTgt spid="3">
                                            <p:txEl>
                                              <p:pRg st="5" end="5"/>
                                            </p:txEl>
                                          </p:spTgt>
                                        </p:tgtEl>
                                      </p:cBhvr>
                                    </p:animEffect>
                                  </p:childTnLst>
                                </p:cTn>
                              </p:par>
                              <p:par>
                                <p:cTn id="17" presetID="8" presetClass="entr" presetSubtype="32"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diamond(out)">
                                      <p:cBhvr>
                                        <p:cTn id="19" dur="1000"/>
                                        <p:tgtEl>
                                          <p:spTgt spid="3">
                                            <p:txEl>
                                              <p:pRg st="6" end="6"/>
                                            </p:txEl>
                                          </p:spTgt>
                                        </p:tgtEl>
                                      </p:cBhvr>
                                    </p:animEffect>
                                  </p:childTnLst>
                                </p:cTn>
                              </p:par>
                              <p:par>
                                <p:cTn id="20" presetID="8" presetClass="entr" presetSubtype="32"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diamond(out)">
                                      <p:cBhvr>
                                        <p:cTn id="2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3FDF800D-DCDD-4C81-7A33-DB5BE29618E7}"/>
              </a:ext>
            </a:extLst>
          </p:cNvPr>
          <p:cNvSpPr>
            <a:spLocks noGrp="1" noChangeArrowheads="1"/>
          </p:cNvSpPr>
          <p:nvPr>
            <p:ph type="title"/>
          </p:nvPr>
        </p:nvSpPr>
        <p:spPr/>
        <p:txBody>
          <a:bodyPr/>
          <a:lstStyle/>
          <a:p>
            <a:r>
              <a:rPr lang="en-US" altLang="en-IT" dirty="0"/>
              <a:t>First? A bit of refresh…</a:t>
            </a:r>
          </a:p>
        </p:txBody>
      </p:sp>
      <p:sp>
        <p:nvSpPr>
          <p:cNvPr id="107523" name="Rectangle 3">
            <a:extLst>
              <a:ext uri="{FF2B5EF4-FFF2-40B4-BE49-F238E27FC236}">
                <a16:creationId xmlns:a16="http://schemas.microsoft.com/office/drawing/2014/main" id="{0192E12A-D071-949F-BCC8-ACEBD0484C90}"/>
              </a:ext>
            </a:extLst>
          </p:cNvPr>
          <p:cNvSpPr>
            <a:spLocks noGrp="1" noChangeArrowheads="1"/>
          </p:cNvSpPr>
          <p:nvPr>
            <p:ph idx="1"/>
          </p:nvPr>
        </p:nvSpPr>
        <p:spPr>
          <a:xfrm>
            <a:off x="685800" y="1752602"/>
            <a:ext cx="7772400" cy="4733925"/>
          </a:xfrm>
        </p:spPr>
        <p:txBody>
          <a:bodyPr/>
          <a:lstStyle/>
          <a:p>
            <a:pPr>
              <a:buClr>
                <a:schemeClr val="tx1"/>
              </a:buClr>
            </a:pPr>
            <a:endParaRPr lang="en-US" altLang="en-IT" dirty="0"/>
          </a:p>
        </p:txBody>
      </p:sp>
      <p:sp>
        <p:nvSpPr>
          <p:cNvPr id="2" name="Slide Number Placeholder 4">
            <a:extLst>
              <a:ext uri="{FF2B5EF4-FFF2-40B4-BE49-F238E27FC236}">
                <a16:creationId xmlns:a16="http://schemas.microsoft.com/office/drawing/2014/main" id="{2FE83F95-E19A-641C-A417-9F869108489F}"/>
              </a:ext>
            </a:extLst>
          </p:cNvPr>
          <p:cNvSpPr>
            <a:spLocks noGrp="1"/>
          </p:cNvSpPr>
          <p:nvPr>
            <p:ph type="sldNum" sz="quarter" idx="12"/>
          </p:nvPr>
        </p:nvSpPr>
        <p:spPr/>
        <p:txBody>
          <a:bodyPr/>
          <a:lstStyle/>
          <a:p>
            <a:fld id="{76853820-7310-5740-A119-A056735866F4}" type="slidenum">
              <a:rPr lang="en-US" altLang="en-IT"/>
              <a:pPr/>
              <a:t>2</a:t>
            </a:fld>
            <a:endParaRPr lang="en-US" altLang="en-IT"/>
          </a:p>
        </p:txBody>
      </p:sp>
    </p:spTree>
    <p:extLst>
      <p:ext uri="{BB962C8B-B14F-4D97-AF65-F5344CB8AC3E}">
        <p14:creationId xmlns:p14="http://schemas.microsoft.com/office/powerpoint/2010/main" val="395029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251" y="2981445"/>
            <a:ext cx="3040798" cy="1158890"/>
          </a:xfrm>
          <a:prstGeom prst="rect">
            <a:avLst/>
          </a:prstGeom>
          <a:solidFill>
            <a:schemeClr val="accent1">
              <a:lumMod val="20000"/>
              <a:lumOff val="80000"/>
            </a:schemeClr>
          </a:solidFill>
        </p:spPr>
        <p:txBody>
          <a:bodyPr wrap="square" lIns="137160" tIns="109728" rIns="137160" bIns="109728" rtlCol="0">
            <a:noAutofit/>
          </a:bodyPr>
          <a:lstStyle/>
          <a:p>
            <a:pPr>
              <a:spcAft>
                <a:spcPts val="450"/>
              </a:spcAft>
              <a:buSzPct val="70000"/>
            </a:pPr>
            <a:r>
              <a:rPr lang="en-US" spc="-53" dirty="0">
                <a:solidFill>
                  <a:schemeClr val="accent4">
                    <a:lumMod val="75000"/>
                  </a:schemeClr>
                </a:solidFill>
              </a:rPr>
              <a:t>Mainframe Languages:</a:t>
            </a:r>
          </a:p>
          <a:p>
            <a:pPr>
              <a:spcAft>
                <a:spcPts val="450"/>
              </a:spcAft>
              <a:buSzPct val="70000"/>
            </a:pPr>
            <a:r>
              <a:rPr lang="en-US" b="1" spc="-53" dirty="0">
                <a:solidFill>
                  <a:srgbClr val="808000"/>
                </a:solidFill>
              </a:rPr>
              <a:t>JCL Natural COBOL REXX</a:t>
            </a:r>
            <a:endParaRPr lang="en-US" spc="-53" dirty="0">
              <a:gradFill>
                <a:gsLst>
                  <a:gs pos="2917">
                    <a:schemeClr val="tx1"/>
                  </a:gs>
                  <a:gs pos="30000">
                    <a:schemeClr val="tx1"/>
                  </a:gs>
                </a:gsLst>
                <a:lin ang="5400000" scaled="0"/>
              </a:gradFill>
            </a:endParaRPr>
          </a:p>
        </p:txBody>
      </p:sp>
      <p:sp>
        <p:nvSpPr>
          <p:cNvPr id="2" name="Title 1"/>
          <p:cNvSpPr>
            <a:spLocks noGrp="1"/>
          </p:cNvSpPr>
          <p:nvPr>
            <p:ph type="title"/>
          </p:nvPr>
        </p:nvSpPr>
        <p:spPr>
          <a:xfrm>
            <a:off x="272253" y="209925"/>
            <a:ext cx="7828141" cy="864357"/>
          </a:xfrm>
        </p:spPr>
        <p:txBody>
          <a:bodyPr>
            <a:normAutofit/>
          </a:bodyPr>
          <a:lstStyle/>
          <a:p>
            <a:r>
              <a:rPr lang="en-US" sz="3600" dirty="0">
                <a:solidFill>
                  <a:schemeClr val="tx1"/>
                </a:solidFill>
                <a:latin typeface="Aptos" panose="020B0004020202020204" pitchFamily="34" charset="0"/>
                <a:cs typeface="Calibri" panose="020F0502020204030204" pitchFamily="34" charset="0"/>
              </a:rPr>
              <a:t>Challenges</a:t>
            </a:r>
          </a:p>
        </p:txBody>
      </p:sp>
      <p:pic>
        <p:nvPicPr>
          <p:cNvPr id="4" name="Content Placeholder 3"/>
          <p:cNvPicPr>
            <a:picLocks noGrp="1" noChangeAspect="1"/>
          </p:cNvPicPr>
          <p:nvPr>
            <p:ph sz="quarter" idx="10"/>
          </p:nvPr>
        </p:nvPicPr>
        <p:blipFill>
          <a:blip r:embed="rId2"/>
          <a:stretch>
            <a:fillRect/>
          </a:stretch>
        </p:blipFill>
        <p:spPr>
          <a:xfrm>
            <a:off x="4737913" y="792376"/>
            <a:ext cx="5168730" cy="4206924"/>
          </a:xfrm>
          <a:prstGeom prst="rect">
            <a:avLst/>
          </a:prstGeom>
        </p:spPr>
      </p:pic>
      <p:sp>
        <p:nvSpPr>
          <p:cNvPr id="5" name="Content Placeholder 2"/>
          <p:cNvSpPr txBox="1">
            <a:spLocks/>
          </p:cNvSpPr>
          <p:nvPr/>
        </p:nvSpPr>
        <p:spPr>
          <a:xfrm>
            <a:off x="272252" y="1292393"/>
            <a:ext cx="5194080" cy="1863018"/>
          </a:xfrm>
          <a:prstGeom prst="rect">
            <a:avLst/>
          </a:prstGeom>
        </p:spPr>
        <p:txBody>
          <a:bodyPr vert="horz"/>
          <a:lstStyle>
            <a:lvl1pPr marL="0" marR="0" indent="0" algn="l" defTabSz="768113" rtl="0" eaLnBrk="1" fontAlgn="auto" latinLnBrk="0" hangingPunct="1">
              <a:lnSpc>
                <a:spcPct val="90000"/>
              </a:lnSpc>
              <a:spcBef>
                <a:spcPct val="20000"/>
              </a:spcBef>
              <a:spcAft>
                <a:spcPts val="0"/>
              </a:spcAft>
              <a:buClr>
                <a:srgbClr val="E96D1F"/>
              </a:buClr>
              <a:buSzPct val="100000"/>
              <a:buFont typeface="Arial"/>
              <a:buNone/>
              <a:tabLst/>
              <a:defRPr sz="2000" kern="1200" spc="0" baseline="0">
                <a:solidFill>
                  <a:srgbClr val="0C3A69"/>
                </a:solidFill>
                <a:latin typeface="+mn-lt"/>
                <a:ea typeface="+mn-ea"/>
                <a:cs typeface="Trebuchet MS"/>
              </a:defRPr>
            </a:lvl1pPr>
            <a:lvl2pPr marL="481089" marR="0" indent="-198711" algn="l" defTabSz="768113" rtl="0" eaLnBrk="1" fontAlgn="auto" latinLnBrk="0" hangingPunct="1">
              <a:lnSpc>
                <a:spcPct val="90000"/>
              </a:lnSpc>
              <a:spcBef>
                <a:spcPct val="20000"/>
              </a:spcBef>
              <a:spcAft>
                <a:spcPts val="0"/>
              </a:spcAft>
              <a:buClr>
                <a:srgbClr val="E96D1F"/>
              </a:buClr>
              <a:buSzPct val="70000"/>
              <a:buFontTx/>
              <a:buBlip>
                <a:blip r:embed="rId3"/>
              </a:buBlip>
              <a:tabLst/>
              <a:defRPr sz="2400" kern="1200" spc="0" baseline="0">
                <a:solidFill>
                  <a:schemeClr val="tx1">
                    <a:lumMod val="75000"/>
                  </a:schemeClr>
                </a:solidFill>
                <a:latin typeface="Calibri"/>
                <a:ea typeface="+mn-ea"/>
                <a:cs typeface="Calibri"/>
              </a:defRPr>
            </a:lvl2pPr>
            <a:lvl3pPr marL="658882" marR="0" indent="-188252" algn="l" defTabSz="768113" rtl="0" eaLnBrk="1" fontAlgn="auto" latinLnBrk="0" hangingPunct="1">
              <a:lnSpc>
                <a:spcPct val="90000"/>
              </a:lnSpc>
              <a:spcBef>
                <a:spcPct val="20000"/>
              </a:spcBef>
              <a:spcAft>
                <a:spcPts val="0"/>
              </a:spcAft>
              <a:buClr>
                <a:srgbClr val="E96D1F"/>
              </a:buClr>
              <a:buSzPct val="70000"/>
              <a:buFontTx/>
              <a:buBlip>
                <a:blip r:embed="rId3"/>
              </a:buBlip>
              <a:tabLst/>
              <a:defRPr sz="2000" kern="1200" spc="0" baseline="0">
                <a:solidFill>
                  <a:schemeClr val="tx1">
                    <a:lumMod val="75000"/>
                  </a:schemeClr>
                </a:solidFill>
                <a:latin typeface="Calibri"/>
                <a:ea typeface="+mn-ea"/>
                <a:cs typeface="Calibri"/>
              </a:defRPr>
            </a:lvl3pPr>
            <a:lvl4pPr marL="847134" marR="0" indent="-188252" algn="l" defTabSz="768113" rtl="0" eaLnBrk="1" fontAlgn="auto" latinLnBrk="0" hangingPunct="1">
              <a:lnSpc>
                <a:spcPct val="90000"/>
              </a:lnSpc>
              <a:spcBef>
                <a:spcPct val="20000"/>
              </a:spcBef>
              <a:spcAft>
                <a:spcPts val="0"/>
              </a:spcAft>
              <a:buClr>
                <a:srgbClr val="E96D1F"/>
              </a:buClr>
              <a:buSzPct val="70000"/>
              <a:buFontTx/>
              <a:buBlip>
                <a:blip r:embed="rId3"/>
              </a:buBlip>
              <a:tabLst/>
              <a:defRPr sz="1800" kern="1200" spc="0" baseline="0">
                <a:solidFill>
                  <a:schemeClr val="tx1">
                    <a:lumMod val="75000"/>
                  </a:schemeClr>
                </a:solidFill>
                <a:latin typeface="Calibri"/>
                <a:ea typeface="+mn-ea"/>
                <a:cs typeface="Calibri"/>
              </a:defRPr>
            </a:lvl4pPr>
            <a:lvl5pPr marL="1035387" marR="0" indent="-188252" algn="l" defTabSz="768113" rtl="0" eaLnBrk="1" fontAlgn="auto" latinLnBrk="0" hangingPunct="1">
              <a:lnSpc>
                <a:spcPct val="90000"/>
              </a:lnSpc>
              <a:spcBef>
                <a:spcPct val="20000"/>
              </a:spcBef>
              <a:spcAft>
                <a:spcPts val="0"/>
              </a:spcAft>
              <a:buClr>
                <a:srgbClr val="E96D1F"/>
              </a:buClr>
              <a:buSzPct val="70000"/>
              <a:buFontTx/>
              <a:buBlip>
                <a:blip r:embed="rId3"/>
              </a:buBlip>
              <a:tabLst/>
              <a:defRPr sz="1600" kern="1200" spc="0" baseline="0">
                <a:solidFill>
                  <a:schemeClr val="tx1">
                    <a:lumMod val="75000"/>
                  </a:schemeClr>
                </a:solidFill>
                <a:latin typeface="Calibri"/>
                <a:ea typeface="+mn-ea"/>
                <a:cs typeface="Calibri"/>
              </a:defRPr>
            </a:lvl5pPr>
            <a:lvl6pPr marL="2112310"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6368"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80424"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4482"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1350" dirty="0"/>
              <a:t>High expenses</a:t>
            </a:r>
          </a:p>
          <a:p>
            <a:pPr marL="342900" indent="-342900">
              <a:buFont typeface="Arial" panose="020B0604020202020204" pitchFamily="34" charset="0"/>
              <a:buChar char="•"/>
            </a:pPr>
            <a:r>
              <a:rPr lang="en-US" sz="1350" dirty="0"/>
              <a:t>Mainframe is no longer a platform of choice</a:t>
            </a:r>
          </a:p>
          <a:p>
            <a:pPr marL="342900" indent="-342900">
              <a:buFont typeface="Arial" panose="020B0604020202020204" pitchFamily="34" charset="0"/>
              <a:buChar char="•"/>
            </a:pPr>
            <a:r>
              <a:rPr lang="en-US" sz="1350" dirty="0"/>
              <a:t>Customers are re-hosting on Windows/Linux platforms</a:t>
            </a:r>
          </a:p>
          <a:p>
            <a:pPr marL="342900" indent="-342900">
              <a:buFont typeface="Arial" panose="020B0604020202020204" pitchFamily="34" charset="0"/>
              <a:buChar char="•"/>
            </a:pPr>
            <a:r>
              <a:rPr lang="en-US" sz="1350" dirty="0"/>
              <a:t>Agencies have dwindling support staff for their legacy systems</a:t>
            </a:r>
          </a:p>
          <a:p>
            <a:pPr marL="342900" indent="-342900">
              <a:buFont typeface="Arial" panose="020B0604020202020204" pitchFamily="34" charset="0"/>
              <a:buChar char="•"/>
            </a:pPr>
            <a:r>
              <a:rPr lang="en-US" sz="1350" dirty="0"/>
              <a:t>40% of WaTech mainframe employees eligible to retire within 5 years</a:t>
            </a:r>
          </a:p>
          <a:p>
            <a:pPr marL="342900" indent="-342900">
              <a:buFont typeface="Arial" panose="020B0604020202020204" pitchFamily="34" charset="0"/>
              <a:buChar char="•"/>
            </a:pPr>
            <a:endParaRPr lang="en-US" sz="2100" dirty="0"/>
          </a:p>
        </p:txBody>
      </p:sp>
      <p:sp>
        <p:nvSpPr>
          <p:cNvPr id="6" name="Right Arrow 5"/>
          <p:cNvSpPr/>
          <p:nvPr/>
        </p:nvSpPr>
        <p:spPr bwMode="auto">
          <a:xfrm>
            <a:off x="2137410" y="3805702"/>
            <a:ext cx="2543268" cy="727266"/>
          </a:xfrm>
          <a:prstGeom prst="rightArrow">
            <a:avLst/>
          </a:prstGeom>
          <a:solidFill>
            <a:srgbClr val="92D050"/>
          </a:solidFill>
          <a:ln>
            <a:noFill/>
            <a:headEnd type="none" w="med" len="med"/>
            <a:tailEnd type="none" w="med" len="med"/>
          </a:ln>
          <a:effectLst>
            <a:glow rad="127000">
              <a:schemeClr val="accent1">
                <a:alpha val="56000"/>
              </a:schemeClr>
            </a:glow>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750" b="1" dirty="0">
                <a:gradFill>
                  <a:gsLst>
                    <a:gs pos="0">
                      <a:srgbClr val="FFFFFF"/>
                    </a:gs>
                    <a:gs pos="100000">
                      <a:srgbClr val="FFFFFF"/>
                    </a:gs>
                  </a:gsLst>
                  <a:lin ang="5400000" scaled="0"/>
                </a:gradFill>
                <a:ea typeface="Segoe UI" pitchFamily="34" charset="0"/>
                <a:cs typeface="Segoe UI" pitchFamily="34" charset="0"/>
              </a:rPr>
              <a:t>Curriculum focuses</a:t>
            </a:r>
          </a:p>
        </p:txBody>
      </p:sp>
    </p:spTree>
    <p:extLst>
      <p:ext uri="{BB962C8B-B14F-4D97-AF65-F5344CB8AC3E}">
        <p14:creationId xmlns:p14="http://schemas.microsoft.com/office/powerpoint/2010/main" val="29309652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869F0-BA65-C508-5C49-DBA05AA06F9D}"/>
              </a:ext>
            </a:extLst>
          </p:cNvPr>
          <p:cNvSpPr>
            <a:spLocks noGrp="1"/>
          </p:cNvSpPr>
          <p:nvPr>
            <p:ph type="title"/>
          </p:nvPr>
        </p:nvSpPr>
        <p:spPr/>
        <p:txBody>
          <a:bodyPr/>
          <a:lstStyle/>
          <a:p>
            <a:r>
              <a:rPr lang="en-GB" dirty="0"/>
              <a:t>Criteria for Service Offer</a:t>
            </a:r>
            <a:endParaRPr lang="en-IT" dirty="0"/>
          </a:p>
        </p:txBody>
      </p:sp>
      <p:pic>
        <p:nvPicPr>
          <p:cNvPr id="5" name="Content Placeholder 4" descr="A close-up of several different colored squares&#10;&#10;Description automatically generated">
            <a:extLst>
              <a:ext uri="{FF2B5EF4-FFF2-40B4-BE49-F238E27FC236}">
                <a16:creationId xmlns:a16="http://schemas.microsoft.com/office/drawing/2014/main" id="{6CA204BA-735D-ED9C-71A6-AFE30DFB5D7A}"/>
              </a:ext>
            </a:extLst>
          </p:cNvPr>
          <p:cNvPicPr>
            <a:picLocks noGrp="1" noChangeAspect="1"/>
          </p:cNvPicPr>
          <p:nvPr>
            <p:ph sz="quarter" idx="10"/>
          </p:nvPr>
        </p:nvPicPr>
        <p:blipFill>
          <a:blip r:embed="rId2"/>
          <a:stretch>
            <a:fillRect/>
          </a:stretch>
        </p:blipFill>
        <p:spPr>
          <a:xfrm>
            <a:off x="1" y="1484784"/>
            <a:ext cx="9205823" cy="3960440"/>
          </a:xfrm>
        </p:spPr>
      </p:pic>
    </p:spTree>
    <p:extLst>
      <p:ext uri="{BB962C8B-B14F-4D97-AF65-F5344CB8AC3E}">
        <p14:creationId xmlns:p14="http://schemas.microsoft.com/office/powerpoint/2010/main" val="3671057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54B0-6815-6CD9-7FFE-20BE2A3BD616}"/>
              </a:ext>
            </a:extLst>
          </p:cNvPr>
          <p:cNvSpPr>
            <a:spLocks noGrp="1"/>
          </p:cNvSpPr>
          <p:nvPr>
            <p:ph type="title"/>
          </p:nvPr>
        </p:nvSpPr>
        <p:spPr/>
        <p:txBody>
          <a:bodyPr/>
          <a:lstStyle/>
          <a:p>
            <a:r>
              <a:rPr lang="en-IT" dirty="0"/>
              <a:t>Microservices </a:t>
            </a:r>
            <a:r>
              <a:rPr lang="en-IT"/>
              <a:t>Migration Patterns</a:t>
            </a:r>
            <a:endParaRPr lang="en-IT" dirty="0"/>
          </a:p>
        </p:txBody>
      </p:sp>
      <p:pic>
        <p:nvPicPr>
          <p:cNvPr id="6" name="Content Placeholder 5" descr="A diagram of a flowchart&#10;&#10;Description automatically generated">
            <a:extLst>
              <a:ext uri="{FF2B5EF4-FFF2-40B4-BE49-F238E27FC236}">
                <a16:creationId xmlns:a16="http://schemas.microsoft.com/office/drawing/2014/main" id="{BEED0428-75C1-E585-E8DB-B73074A955A5}"/>
              </a:ext>
            </a:extLst>
          </p:cNvPr>
          <p:cNvPicPr>
            <a:picLocks noGrp="1" noChangeAspect="1"/>
          </p:cNvPicPr>
          <p:nvPr>
            <p:ph idx="1"/>
          </p:nvPr>
        </p:nvPicPr>
        <p:blipFill>
          <a:blip r:embed="rId2"/>
          <a:stretch>
            <a:fillRect/>
          </a:stretch>
        </p:blipFill>
        <p:spPr>
          <a:xfrm>
            <a:off x="146900" y="2060848"/>
            <a:ext cx="8850203" cy="3137602"/>
          </a:xfrm>
        </p:spPr>
      </p:pic>
      <p:sp>
        <p:nvSpPr>
          <p:cNvPr id="4" name="Slide Number Placeholder 3">
            <a:extLst>
              <a:ext uri="{FF2B5EF4-FFF2-40B4-BE49-F238E27FC236}">
                <a16:creationId xmlns:a16="http://schemas.microsoft.com/office/drawing/2014/main" id="{4B98B949-A153-6106-DAE9-34BE973DA04B}"/>
              </a:ext>
            </a:extLst>
          </p:cNvPr>
          <p:cNvSpPr>
            <a:spLocks noGrp="1"/>
          </p:cNvSpPr>
          <p:nvPr>
            <p:ph type="sldNum" sz="quarter" idx="12"/>
          </p:nvPr>
        </p:nvSpPr>
        <p:spPr/>
        <p:txBody>
          <a:bodyPr/>
          <a:lstStyle/>
          <a:p>
            <a:fld id="{450DB99E-82C2-7E4D-BA58-1C139DD33CE6}" type="slidenum">
              <a:rPr lang="en-US" altLang="en-IT" smtClean="0"/>
              <a:pPr/>
              <a:t>22</a:t>
            </a:fld>
            <a:endParaRPr lang="en-US" altLang="en-IT"/>
          </a:p>
        </p:txBody>
      </p:sp>
    </p:spTree>
    <p:extLst>
      <p:ext uri="{BB962C8B-B14F-4D97-AF65-F5344CB8AC3E}">
        <p14:creationId xmlns:p14="http://schemas.microsoft.com/office/powerpoint/2010/main" val="348053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614183" y="87676"/>
            <a:ext cx="7886700" cy="831626"/>
          </a:xfrm>
        </p:spPr>
        <p:txBody>
          <a:bodyPr/>
          <a:lstStyle/>
          <a:p>
            <a:r>
              <a:rPr lang="en-GB" dirty="0"/>
              <a:t>Recover the current architecture</a:t>
            </a:r>
            <a:endParaRPr lang="en-IT" dirty="0"/>
          </a:p>
        </p:txBody>
      </p:sp>
      <p:pic>
        <p:nvPicPr>
          <p:cNvPr id="6" name="Content Placeholder 5" descr="A diagram of a computer software&#10;&#10;Description automatically generated with medium confidence">
            <a:extLst>
              <a:ext uri="{FF2B5EF4-FFF2-40B4-BE49-F238E27FC236}">
                <a16:creationId xmlns:a16="http://schemas.microsoft.com/office/drawing/2014/main" id="{8B5F9935-832F-3C5D-452F-FC290E43C331}"/>
              </a:ext>
            </a:extLst>
          </p:cNvPr>
          <p:cNvPicPr>
            <a:picLocks noGrp="1" noChangeAspect="1"/>
          </p:cNvPicPr>
          <p:nvPr>
            <p:ph idx="1"/>
          </p:nvPr>
        </p:nvPicPr>
        <p:blipFill>
          <a:blip r:embed="rId2"/>
          <a:stretch>
            <a:fillRect/>
          </a:stretch>
        </p:blipFill>
        <p:spPr>
          <a:xfrm>
            <a:off x="0" y="2204864"/>
            <a:ext cx="9115066" cy="3456384"/>
          </a:xfrm>
        </p:spPr>
      </p:pic>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23</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824703" y="919302"/>
            <a:ext cx="7494597" cy="1754326"/>
          </a:xfrm>
          <a:prstGeom prst="rect">
            <a:avLst/>
          </a:prstGeom>
          <a:noFill/>
        </p:spPr>
        <p:txBody>
          <a:bodyPr wrap="square" rtlCol="0">
            <a:spAutoFit/>
          </a:bodyPr>
          <a:lstStyle/>
          <a:p>
            <a:r>
              <a:rPr lang="en-GB" dirty="0">
                <a:latin typeface="STIXTwoText"/>
              </a:rPr>
              <a:t>There is a working monolithic software system, and the team responsible for maintaining the system has decided to migrate this system to microservices. In order to plan the migration, the team needs to know the current system architecture which either does not exist or is rather obsolete.</a:t>
            </a:r>
            <a:br>
              <a:rPr lang="en-GB" dirty="0">
                <a:latin typeface="STIXTwoText"/>
              </a:rPr>
            </a:br>
            <a:endParaRPr lang="en-GB" dirty="0"/>
          </a:p>
          <a:p>
            <a:endParaRPr lang="en-IT" dirty="0"/>
          </a:p>
        </p:txBody>
      </p:sp>
    </p:spTree>
    <p:extLst>
      <p:ext uri="{BB962C8B-B14F-4D97-AF65-F5344CB8AC3E}">
        <p14:creationId xmlns:p14="http://schemas.microsoft.com/office/powerpoint/2010/main" val="91732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614183" y="87676"/>
            <a:ext cx="7886700" cy="831626"/>
          </a:xfrm>
        </p:spPr>
        <p:txBody>
          <a:bodyPr/>
          <a:lstStyle/>
          <a:p>
            <a:pPr algn="ctr"/>
            <a:r>
              <a:rPr lang="en-GB" dirty="0"/>
              <a:t>Decompose the monolith</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24</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824703" y="1575629"/>
            <a:ext cx="7494597" cy="646331"/>
          </a:xfrm>
          <a:prstGeom prst="rect">
            <a:avLst/>
          </a:prstGeom>
          <a:noFill/>
        </p:spPr>
        <p:txBody>
          <a:bodyPr wrap="square" rtlCol="0">
            <a:spAutoFit/>
          </a:bodyPr>
          <a:lstStyle/>
          <a:p>
            <a:r>
              <a:rPr lang="en-GB" dirty="0">
                <a:latin typeface="STIXTwoText"/>
              </a:rPr>
              <a:t>There is a monolithic software system with a complex domain </a:t>
            </a:r>
            <a:endParaRPr lang="en-GB" dirty="0"/>
          </a:p>
          <a:p>
            <a:endParaRPr lang="en-IT" dirty="0"/>
          </a:p>
        </p:txBody>
      </p:sp>
      <p:pic>
        <p:nvPicPr>
          <p:cNvPr id="9" name="Content Placeholder 8" descr="A diagram of a target architecture&#10;&#10;Description automatically generated">
            <a:extLst>
              <a:ext uri="{FF2B5EF4-FFF2-40B4-BE49-F238E27FC236}">
                <a16:creationId xmlns:a16="http://schemas.microsoft.com/office/drawing/2014/main" id="{83CF8125-200B-E27E-0816-039584FD7F25}"/>
              </a:ext>
            </a:extLst>
          </p:cNvPr>
          <p:cNvPicPr>
            <a:picLocks noGrp="1" noChangeAspect="1"/>
          </p:cNvPicPr>
          <p:nvPr>
            <p:ph idx="1"/>
          </p:nvPr>
        </p:nvPicPr>
        <p:blipFill>
          <a:blip r:embed="rId2"/>
          <a:stretch>
            <a:fillRect/>
          </a:stretch>
        </p:blipFill>
        <p:spPr>
          <a:xfrm>
            <a:off x="1" y="2204864"/>
            <a:ext cx="9279867" cy="3456384"/>
          </a:xfrm>
        </p:spPr>
      </p:pic>
    </p:spTree>
    <p:extLst>
      <p:ext uri="{BB962C8B-B14F-4D97-AF65-F5344CB8AC3E}">
        <p14:creationId xmlns:p14="http://schemas.microsoft.com/office/powerpoint/2010/main" val="200281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fontScale="90000"/>
          </a:bodyPr>
          <a:lstStyle/>
          <a:p>
            <a:pPr algn="ctr"/>
            <a:r>
              <a:rPr lang="en-GB" dirty="0"/>
              <a:t>Change code dependency to service call</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25</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824700" y="1169707"/>
            <a:ext cx="7494597" cy="923330"/>
          </a:xfrm>
          <a:prstGeom prst="rect">
            <a:avLst/>
          </a:prstGeom>
          <a:noFill/>
        </p:spPr>
        <p:txBody>
          <a:bodyPr wrap="square" rtlCol="0">
            <a:spAutoFit/>
          </a:bodyPr>
          <a:lstStyle/>
          <a:p>
            <a:r>
              <a:rPr lang="en-GB" dirty="0">
                <a:latin typeface="STIXTwoText"/>
              </a:rPr>
              <a:t>A software system has been decomposed to a set of small services to use a microservices architectural style. There is a component in the system that is acting as a dependency to other services or components.</a:t>
            </a:r>
            <a:endParaRPr lang="en-IT" dirty="0"/>
          </a:p>
        </p:txBody>
      </p:sp>
      <p:pic>
        <p:nvPicPr>
          <p:cNvPr id="8" name="Content Placeholder 7"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7C200F52-59B4-D38E-ADC1-9678B2F4500D}"/>
              </a:ext>
            </a:extLst>
          </p:cNvPr>
          <p:cNvPicPr>
            <a:picLocks noGrp="1" noChangeAspect="1"/>
          </p:cNvPicPr>
          <p:nvPr>
            <p:ph idx="1"/>
          </p:nvPr>
        </p:nvPicPr>
        <p:blipFill>
          <a:blip r:embed="rId2"/>
          <a:stretch>
            <a:fillRect/>
          </a:stretch>
        </p:blipFill>
        <p:spPr>
          <a:xfrm>
            <a:off x="1366203" y="2121207"/>
            <a:ext cx="6411595" cy="4335899"/>
          </a:xfrm>
        </p:spPr>
      </p:pic>
    </p:spTree>
    <p:extLst>
      <p:ext uri="{BB962C8B-B14F-4D97-AF65-F5344CB8AC3E}">
        <p14:creationId xmlns:p14="http://schemas.microsoft.com/office/powerpoint/2010/main" val="35696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a:bodyPr>
          <a:lstStyle/>
          <a:p>
            <a:pPr algn="ctr"/>
            <a:r>
              <a:rPr lang="en-GB" dirty="0"/>
              <a:t>Introduce service registry</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26</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569414" y="1232522"/>
            <a:ext cx="8267492" cy="1477328"/>
          </a:xfrm>
          <a:prstGeom prst="rect">
            <a:avLst/>
          </a:prstGeom>
          <a:noFill/>
        </p:spPr>
        <p:txBody>
          <a:bodyPr wrap="square" rtlCol="0">
            <a:spAutoFit/>
          </a:bodyPr>
          <a:lstStyle/>
          <a:p>
            <a:r>
              <a:rPr lang="en-GB" dirty="0">
                <a:latin typeface="STIXTwoText"/>
              </a:rPr>
              <a:t>A software system has been decomposed to a set of small services to use a microservices architectural style, and each of these services has one or more instances deployed in the production environment. The number of instances can be changed dynamically, and each of them can be deployed in different systems.</a:t>
            </a:r>
            <a:br>
              <a:rPr lang="en-GB" dirty="0">
                <a:latin typeface="STIXTwoText"/>
              </a:rPr>
            </a:br>
            <a:endParaRPr lang="en-GB" dirty="0"/>
          </a:p>
        </p:txBody>
      </p:sp>
      <p:pic>
        <p:nvPicPr>
          <p:cNvPr id="9" name="Content Placeholder 8" descr="A diagram of a structure and a target&#10;&#10;Description automatically generated">
            <a:extLst>
              <a:ext uri="{FF2B5EF4-FFF2-40B4-BE49-F238E27FC236}">
                <a16:creationId xmlns:a16="http://schemas.microsoft.com/office/drawing/2014/main" id="{F3E5C311-0D80-AFB4-A288-024FB285D4BA}"/>
              </a:ext>
            </a:extLst>
          </p:cNvPr>
          <p:cNvPicPr>
            <a:picLocks noGrp="1" noChangeAspect="1"/>
          </p:cNvPicPr>
          <p:nvPr>
            <p:ph idx="1"/>
          </p:nvPr>
        </p:nvPicPr>
        <p:blipFill>
          <a:blip r:embed="rId2"/>
          <a:stretch>
            <a:fillRect/>
          </a:stretch>
        </p:blipFill>
        <p:spPr>
          <a:xfrm>
            <a:off x="51805" y="2400216"/>
            <a:ext cx="9097133" cy="3658847"/>
          </a:xfrm>
        </p:spPr>
      </p:pic>
    </p:spTree>
    <p:extLst>
      <p:ext uri="{BB962C8B-B14F-4D97-AF65-F5344CB8AC3E}">
        <p14:creationId xmlns:p14="http://schemas.microsoft.com/office/powerpoint/2010/main" val="3898192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fontScale="90000"/>
          </a:bodyPr>
          <a:lstStyle/>
          <a:p>
            <a:pPr algn="ctr"/>
            <a:r>
              <a:rPr lang="en-GB" dirty="0"/>
              <a:t>Introduce internal load balancer. IP, internet protocol</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27</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569414" y="1284456"/>
            <a:ext cx="8267492" cy="1200329"/>
          </a:xfrm>
          <a:prstGeom prst="rect">
            <a:avLst/>
          </a:prstGeom>
          <a:noFill/>
        </p:spPr>
        <p:txBody>
          <a:bodyPr wrap="square" rtlCol="0">
            <a:spAutoFit/>
          </a:bodyPr>
          <a:lstStyle/>
          <a:p>
            <a:r>
              <a:rPr lang="en-GB" dirty="0">
                <a:latin typeface="STIXTwoText"/>
              </a:rPr>
              <a:t> A software system has been decomposed to a set of small services to use a microservices architectural style, and a service registry has been set up. In the production environment, numerous instances of each service exist. Each service can be a client of the rest of the services in the system.</a:t>
            </a:r>
            <a:endParaRPr lang="en-GB" dirty="0"/>
          </a:p>
        </p:txBody>
      </p:sp>
      <p:pic>
        <p:nvPicPr>
          <p:cNvPr id="8" name="Content Placeholder 7" descr="A diagram of a diagram&#10;&#10;Description automatically generated">
            <a:extLst>
              <a:ext uri="{FF2B5EF4-FFF2-40B4-BE49-F238E27FC236}">
                <a16:creationId xmlns:a16="http://schemas.microsoft.com/office/drawing/2014/main" id="{E5B404A8-3382-4640-2819-CB1BF8EF3227}"/>
              </a:ext>
            </a:extLst>
          </p:cNvPr>
          <p:cNvPicPr>
            <a:picLocks noGrp="1" noChangeAspect="1"/>
          </p:cNvPicPr>
          <p:nvPr>
            <p:ph idx="1"/>
          </p:nvPr>
        </p:nvPicPr>
        <p:blipFill>
          <a:blip r:embed="rId2"/>
          <a:stretch>
            <a:fillRect/>
          </a:stretch>
        </p:blipFill>
        <p:spPr>
          <a:xfrm>
            <a:off x="-3" y="2484785"/>
            <a:ext cx="9144000" cy="4373217"/>
          </a:xfrm>
        </p:spPr>
      </p:pic>
    </p:spTree>
    <p:extLst>
      <p:ext uri="{BB962C8B-B14F-4D97-AF65-F5344CB8AC3E}">
        <p14:creationId xmlns:p14="http://schemas.microsoft.com/office/powerpoint/2010/main" val="765778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a:bodyPr>
          <a:lstStyle/>
          <a:p>
            <a:pPr algn="ctr"/>
            <a:r>
              <a:rPr lang="en-GB" dirty="0"/>
              <a:t>Introduce circuit breaker </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28</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569414" y="1284456"/>
            <a:ext cx="8267492" cy="1200329"/>
          </a:xfrm>
          <a:prstGeom prst="rect">
            <a:avLst/>
          </a:prstGeom>
          <a:noFill/>
        </p:spPr>
        <p:txBody>
          <a:bodyPr wrap="square" rtlCol="0">
            <a:spAutoFit/>
          </a:bodyPr>
          <a:lstStyle/>
          <a:p>
            <a:r>
              <a:rPr lang="en-GB" dirty="0">
                <a:latin typeface="STIXTwoText"/>
              </a:rPr>
              <a:t>A software system has been decomposed to a set of small services to use a microservices architectural style, and a service registry has been set up. In the production environment, numerous instances of each service exist. Each service can be a client of the rest of the services in the system.</a:t>
            </a:r>
            <a:endParaRPr lang="en-GB" dirty="0"/>
          </a:p>
        </p:txBody>
      </p:sp>
      <p:pic>
        <p:nvPicPr>
          <p:cNvPr id="8" name="Content Placeholder 7" descr="A diagram of a circuit breaker&#10;&#10;Description automatically generated">
            <a:extLst>
              <a:ext uri="{FF2B5EF4-FFF2-40B4-BE49-F238E27FC236}">
                <a16:creationId xmlns:a16="http://schemas.microsoft.com/office/drawing/2014/main" id="{89B52D96-D74A-0560-256A-3C4DC06CFC7B}"/>
              </a:ext>
            </a:extLst>
          </p:cNvPr>
          <p:cNvPicPr>
            <a:picLocks noGrp="1" noChangeAspect="1"/>
          </p:cNvPicPr>
          <p:nvPr>
            <p:ph idx="1"/>
          </p:nvPr>
        </p:nvPicPr>
        <p:blipFill>
          <a:blip r:embed="rId2"/>
          <a:stretch>
            <a:fillRect/>
          </a:stretch>
        </p:blipFill>
        <p:spPr>
          <a:xfrm>
            <a:off x="332979" y="1301982"/>
            <a:ext cx="8529817" cy="5460020"/>
          </a:xfrm>
        </p:spPr>
      </p:pic>
    </p:spTree>
    <p:extLst>
      <p:ext uri="{BB962C8B-B14F-4D97-AF65-F5344CB8AC3E}">
        <p14:creationId xmlns:p14="http://schemas.microsoft.com/office/powerpoint/2010/main" val="4032367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a:bodyPr>
          <a:lstStyle/>
          <a:p>
            <a:pPr algn="ctr"/>
            <a:r>
              <a:rPr lang="en-GB" dirty="0"/>
              <a:t> Introduce edge server</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29</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569414" y="1284456"/>
            <a:ext cx="8267492" cy="1200329"/>
          </a:xfrm>
          <a:prstGeom prst="rect">
            <a:avLst/>
          </a:prstGeom>
          <a:noFill/>
        </p:spPr>
        <p:txBody>
          <a:bodyPr wrap="square" rtlCol="0">
            <a:spAutoFit/>
          </a:bodyPr>
          <a:lstStyle/>
          <a:p>
            <a:r>
              <a:rPr lang="en-GB" dirty="0">
                <a:latin typeface="STIXTwoText"/>
              </a:rPr>
              <a:t>A software system has been decomposed to a set of small services to use a microservices architectural style. Due to ease of service initiation in the system, new services can be introduced easily, and existing services can be rearchitected based on new requirements.</a:t>
            </a:r>
            <a:endParaRPr lang="en-GB" dirty="0"/>
          </a:p>
        </p:txBody>
      </p:sp>
      <p:pic>
        <p:nvPicPr>
          <p:cNvPr id="9" name="Content Placeholder 8" descr="A diagram of a service&#10;&#10;Description automatically generated">
            <a:extLst>
              <a:ext uri="{FF2B5EF4-FFF2-40B4-BE49-F238E27FC236}">
                <a16:creationId xmlns:a16="http://schemas.microsoft.com/office/drawing/2014/main" id="{92A529D9-AD71-4164-84A6-68F9DBA662F3}"/>
              </a:ext>
            </a:extLst>
          </p:cNvPr>
          <p:cNvPicPr>
            <a:picLocks noGrp="1" noChangeAspect="1"/>
          </p:cNvPicPr>
          <p:nvPr>
            <p:ph idx="1"/>
          </p:nvPr>
        </p:nvPicPr>
        <p:blipFill>
          <a:blip r:embed="rId2"/>
          <a:stretch>
            <a:fillRect/>
          </a:stretch>
        </p:blipFill>
        <p:spPr>
          <a:xfrm>
            <a:off x="79496" y="2701307"/>
            <a:ext cx="8985002" cy="3438520"/>
          </a:xfrm>
        </p:spPr>
      </p:pic>
    </p:spTree>
    <p:extLst>
      <p:ext uri="{BB962C8B-B14F-4D97-AF65-F5344CB8AC3E}">
        <p14:creationId xmlns:p14="http://schemas.microsoft.com/office/powerpoint/2010/main" val="1703102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87E35460-27BA-3475-F683-FC371B888BA2}"/>
              </a:ext>
            </a:extLst>
          </p:cNvPr>
          <p:cNvSpPr>
            <a:spLocks noGrp="1" noChangeArrowheads="1"/>
          </p:cNvSpPr>
          <p:nvPr>
            <p:ph type="title"/>
          </p:nvPr>
        </p:nvSpPr>
        <p:spPr>
          <a:xfrm>
            <a:off x="628650" y="2"/>
            <a:ext cx="7886700" cy="1325563"/>
          </a:xfrm>
        </p:spPr>
        <p:txBody>
          <a:bodyPr/>
          <a:lstStyle/>
          <a:p>
            <a:r>
              <a:rPr lang="en-US" altLang="en-IT" dirty="0"/>
              <a:t>Microservices </a:t>
            </a:r>
            <a:r>
              <a:rPr lang="en-US" altLang="en-IT" dirty="0">
                <a:sym typeface="Wingdings" pitchFamily="2" charset="2"/>
              </a:rPr>
              <a:t> </a:t>
            </a:r>
            <a:r>
              <a:rPr lang="en-US" altLang="en-IT" dirty="0"/>
              <a:t>Deployment</a:t>
            </a:r>
          </a:p>
        </p:txBody>
      </p:sp>
      <p:sp>
        <p:nvSpPr>
          <p:cNvPr id="142339" name="Rectangle 3">
            <a:extLst>
              <a:ext uri="{FF2B5EF4-FFF2-40B4-BE49-F238E27FC236}">
                <a16:creationId xmlns:a16="http://schemas.microsoft.com/office/drawing/2014/main" id="{04A7023E-0116-C4B3-D2DA-586BDA4ADDCC}"/>
              </a:ext>
            </a:extLst>
          </p:cNvPr>
          <p:cNvSpPr>
            <a:spLocks noGrp="1" noChangeArrowheads="1"/>
          </p:cNvSpPr>
          <p:nvPr>
            <p:ph idx="1"/>
          </p:nvPr>
        </p:nvSpPr>
        <p:spPr>
          <a:xfrm>
            <a:off x="251520" y="1325565"/>
            <a:ext cx="8892480" cy="5532437"/>
          </a:xfrm>
        </p:spPr>
        <p:txBody>
          <a:bodyPr>
            <a:normAutofit lnSpcReduction="10000"/>
          </a:bodyPr>
          <a:lstStyle/>
          <a:p>
            <a:pPr>
              <a:lnSpc>
                <a:spcPct val="90000"/>
              </a:lnSpc>
            </a:pPr>
            <a:r>
              <a:rPr lang="en-US" altLang="en-IT" dirty="0">
                <a:cs typeface="Times New Roman" panose="02020603050405020304" pitchFamily="18" charset="0"/>
              </a:rPr>
              <a:t>A software system cannot fulfill its purpose until it is </a:t>
            </a:r>
            <a:r>
              <a:rPr lang="en-US" altLang="en-IT" i="1" dirty="0">
                <a:cs typeface="Times New Roman" panose="02020603050405020304" pitchFamily="18" charset="0"/>
              </a:rPr>
              <a:t>deployed; µS are an abstraction to aid that!</a:t>
            </a:r>
          </a:p>
          <a:p>
            <a:pPr lvl="1">
              <a:lnSpc>
                <a:spcPct val="90000"/>
              </a:lnSpc>
            </a:pPr>
            <a:r>
              <a:rPr lang="en-US" altLang="en-IT" dirty="0">
                <a:cs typeface="Times New Roman" panose="02020603050405020304" pitchFamily="18" charset="0"/>
              </a:rPr>
              <a:t>Executable modules are physically placed on the containers (instead of hardware devices) on which they are supposed to run </a:t>
            </a:r>
          </a:p>
          <a:p>
            <a:pPr marL="457200" lvl="1" indent="0">
              <a:buNone/>
            </a:pPr>
            <a:endParaRPr lang="en-US" altLang="en-IT" dirty="0">
              <a:cs typeface="Times New Roman" panose="02020603050405020304" pitchFamily="18" charset="0"/>
            </a:endParaRPr>
          </a:p>
          <a:p>
            <a:pPr>
              <a:lnSpc>
                <a:spcPct val="90000"/>
              </a:lnSpc>
            </a:pPr>
            <a:r>
              <a:rPr lang="en-US" altLang="en-IT" dirty="0">
                <a:cs typeface="Times New Roman" panose="02020603050405020304" pitchFamily="18" charset="0"/>
              </a:rPr>
              <a:t>The deployment view of an architecture can be critical in assessing whether the system will be able to satisfy its requirements</a:t>
            </a:r>
          </a:p>
          <a:p>
            <a:pPr>
              <a:lnSpc>
                <a:spcPct val="90000"/>
              </a:lnSpc>
            </a:pPr>
            <a:endParaRPr lang="en-US" altLang="en-IT" dirty="0">
              <a:cs typeface="Times New Roman" panose="02020603050405020304" pitchFamily="18" charset="0"/>
            </a:endParaRPr>
          </a:p>
          <a:p>
            <a:pPr>
              <a:lnSpc>
                <a:spcPct val="90000"/>
              </a:lnSpc>
            </a:pPr>
            <a:r>
              <a:rPr lang="en-US" altLang="en-IT" dirty="0">
                <a:cs typeface="Times New Roman" panose="02020603050405020304" pitchFamily="18" charset="0"/>
              </a:rPr>
              <a:t>Possible assessment dimensions</a:t>
            </a:r>
          </a:p>
          <a:p>
            <a:pPr lvl="1">
              <a:lnSpc>
                <a:spcPct val="90000"/>
              </a:lnSpc>
            </a:pPr>
            <a:r>
              <a:rPr lang="en-US" altLang="en-IT" dirty="0"/>
              <a:t>Available memory</a:t>
            </a:r>
          </a:p>
          <a:p>
            <a:pPr lvl="1">
              <a:lnSpc>
                <a:spcPct val="90000"/>
              </a:lnSpc>
            </a:pPr>
            <a:r>
              <a:rPr lang="en-US" altLang="en-IT" dirty="0"/>
              <a:t>Power consumption</a:t>
            </a:r>
          </a:p>
          <a:p>
            <a:pPr lvl="1">
              <a:lnSpc>
                <a:spcPct val="90000"/>
              </a:lnSpc>
            </a:pPr>
            <a:r>
              <a:rPr lang="en-US" altLang="en-IT" dirty="0"/>
              <a:t>Required network bandwidth</a:t>
            </a:r>
          </a:p>
          <a:p>
            <a:pPr>
              <a:lnSpc>
                <a:spcPct val="90000"/>
              </a:lnSpc>
            </a:pPr>
            <a:endParaRPr lang="en-US" altLang="en-IT" dirty="0"/>
          </a:p>
        </p:txBody>
      </p:sp>
      <p:sp>
        <p:nvSpPr>
          <p:cNvPr id="2" name="Slide Number Placeholder 4">
            <a:extLst>
              <a:ext uri="{FF2B5EF4-FFF2-40B4-BE49-F238E27FC236}">
                <a16:creationId xmlns:a16="http://schemas.microsoft.com/office/drawing/2014/main" id="{409405DC-6F5D-39A8-90C6-841817302221}"/>
              </a:ext>
            </a:extLst>
          </p:cNvPr>
          <p:cNvSpPr>
            <a:spLocks noGrp="1"/>
          </p:cNvSpPr>
          <p:nvPr>
            <p:ph type="sldNum" sz="quarter" idx="12"/>
          </p:nvPr>
        </p:nvSpPr>
        <p:spPr/>
        <p:txBody>
          <a:bodyPr/>
          <a:lstStyle/>
          <a:p>
            <a:fld id="{FC79F884-838C-4840-8FBE-39FE21B49A3F}" type="slidenum">
              <a:rPr lang="en-US" altLang="en-IT"/>
              <a:pPr/>
              <a:t>3</a:t>
            </a:fld>
            <a:endParaRPr lang="en-US" altLang="en-IT"/>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F9CD-A750-F118-8C7A-B5DFD68D9501}"/>
              </a:ext>
            </a:extLst>
          </p:cNvPr>
          <p:cNvSpPr>
            <a:spLocks noGrp="1"/>
          </p:cNvSpPr>
          <p:nvPr>
            <p:ph type="title"/>
          </p:nvPr>
        </p:nvSpPr>
        <p:spPr>
          <a:xfrm>
            <a:off x="307091" y="400896"/>
            <a:ext cx="8529817" cy="831626"/>
          </a:xfrm>
        </p:spPr>
        <p:txBody>
          <a:bodyPr>
            <a:normAutofit/>
          </a:bodyPr>
          <a:lstStyle/>
          <a:p>
            <a:pPr algn="ctr"/>
            <a:r>
              <a:rPr lang="en-GB" dirty="0"/>
              <a:t>Containerize the services</a:t>
            </a:r>
            <a:endParaRPr lang="en-IT" dirty="0"/>
          </a:p>
        </p:txBody>
      </p:sp>
      <p:sp>
        <p:nvSpPr>
          <p:cNvPr id="4" name="Slide Number Placeholder 3">
            <a:extLst>
              <a:ext uri="{FF2B5EF4-FFF2-40B4-BE49-F238E27FC236}">
                <a16:creationId xmlns:a16="http://schemas.microsoft.com/office/drawing/2014/main" id="{174B09B7-E5A9-D6D0-EDD8-5AAA40993B08}"/>
              </a:ext>
            </a:extLst>
          </p:cNvPr>
          <p:cNvSpPr>
            <a:spLocks noGrp="1"/>
          </p:cNvSpPr>
          <p:nvPr>
            <p:ph type="sldNum" sz="quarter" idx="12"/>
          </p:nvPr>
        </p:nvSpPr>
        <p:spPr/>
        <p:txBody>
          <a:bodyPr/>
          <a:lstStyle/>
          <a:p>
            <a:fld id="{450DB99E-82C2-7E4D-BA58-1C139DD33CE6}" type="slidenum">
              <a:rPr lang="en-US" altLang="en-IT" smtClean="0"/>
              <a:pPr/>
              <a:t>30</a:t>
            </a:fld>
            <a:endParaRPr lang="en-US" altLang="en-IT"/>
          </a:p>
        </p:txBody>
      </p:sp>
      <p:sp>
        <p:nvSpPr>
          <p:cNvPr id="7" name="TextBox 6">
            <a:extLst>
              <a:ext uri="{FF2B5EF4-FFF2-40B4-BE49-F238E27FC236}">
                <a16:creationId xmlns:a16="http://schemas.microsoft.com/office/drawing/2014/main" id="{10A283DA-8D9F-CEB2-5646-C2B58410A343}"/>
              </a:ext>
            </a:extLst>
          </p:cNvPr>
          <p:cNvSpPr txBox="1"/>
          <p:nvPr/>
        </p:nvSpPr>
        <p:spPr>
          <a:xfrm>
            <a:off x="569414" y="1284456"/>
            <a:ext cx="8267492" cy="1200329"/>
          </a:xfrm>
          <a:prstGeom prst="rect">
            <a:avLst/>
          </a:prstGeom>
          <a:noFill/>
        </p:spPr>
        <p:txBody>
          <a:bodyPr wrap="square" rtlCol="0">
            <a:spAutoFit/>
          </a:bodyPr>
          <a:lstStyle/>
          <a:p>
            <a:r>
              <a:rPr lang="en-GB" dirty="0">
                <a:latin typeface="STIXTwoText"/>
              </a:rPr>
              <a:t>A software system has been decomposed to a set of small services to use a microservices architectural style. Due to ease of service initiation in the system, new services can be introduced easily, and existing services can be rearchitected based on new requirements.</a:t>
            </a:r>
            <a:endParaRPr lang="en-GB" dirty="0"/>
          </a:p>
        </p:txBody>
      </p:sp>
      <p:pic>
        <p:nvPicPr>
          <p:cNvPr id="8" name="Content Placeholder 7" descr="A screenshot of a computer program&#10;&#10;Description automatically generated">
            <a:extLst>
              <a:ext uri="{FF2B5EF4-FFF2-40B4-BE49-F238E27FC236}">
                <a16:creationId xmlns:a16="http://schemas.microsoft.com/office/drawing/2014/main" id="{925BBACC-1FC2-6746-D7CC-D9124DB6E139}"/>
              </a:ext>
            </a:extLst>
          </p:cNvPr>
          <p:cNvPicPr>
            <a:picLocks noGrp="1" noChangeAspect="1"/>
          </p:cNvPicPr>
          <p:nvPr>
            <p:ph idx="1"/>
          </p:nvPr>
        </p:nvPicPr>
        <p:blipFill>
          <a:blip r:embed="rId2"/>
          <a:stretch>
            <a:fillRect/>
          </a:stretch>
        </p:blipFill>
        <p:spPr>
          <a:xfrm>
            <a:off x="179512" y="1114736"/>
            <a:ext cx="8657394" cy="5636820"/>
          </a:xfrm>
        </p:spPr>
      </p:pic>
    </p:spTree>
    <p:extLst>
      <p:ext uri="{BB962C8B-B14F-4D97-AF65-F5344CB8AC3E}">
        <p14:creationId xmlns:p14="http://schemas.microsoft.com/office/powerpoint/2010/main" val="397690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22E7-9E35-C9AB-FB6A-134CAC70F388}"/>
              </a:ext>
            </a:extLst>
          </p:cNvPr>
          <p:cNvSpPr>
            <a:spLocks noGrp="1"/>
          </p:cNvSpPr>
          <p:nvPr>
            <p:ph type="title"/>
          </p:nvPr>
        </p:nvSpPr>
        <p:spPr/>
        <p:txBody>
          <a:bodyPr/>
          <a:lstStyle/>
          <a:p>
            <a:r>
              <a:rPr lang="en-IT" dirty="0"/>
              <a:t>Evaluation of Results</a:t>
            </a:r>
          </a:p>
        </p:txBody>
      </p:sp>
      <p:pic>
        <p:nvPicPr>
          <p:cNvPr id="6" name="Content Placeholder 5" descr="A table with numbers and text&#10;&#10;Description automatically generated">
            <a:extLst>
              <a:ext uri="{FF2B5EF4-FFF2-40B4-BE49-F238E27FC236}">
                <a16:creationId xmlns:a16="http://schemas.microsoft.com/office/drawing/2014/main" id="{4303C0B1-A7B7-860C-63BF-16FBF3F9D933}"/>
              </a:ext>
            </a:extLst>
          </p:cNvPr>
          <p:cNvPicPr>
            <a:picLocks noGrp="1" noChangeAspect="1"/>
          </p:cNvPicPr>
          <p:nvPr>
            <p:ph idx="1"/>
          </p:nvPr>
        </p:nvPicPr>
        <p:blipFill>
          <a:blip r:embed="rId2"/>
          <a:stretch>
            <a:fillRect/>
          </a:stretch>
        </p:blipFill>
        <p:spPr>
          <a:xfrm>
            <a:off x="102969" y="1724985"/>
            <a:ext cx="8938062" cy="4732636"/>
          </a:xfrm>
        </p:spPr>
      </p:pic>
      <p:sp>
        <p:nvSpPr>
          <p:cNvPr id="4" name="Slide Number Placeholder 3">
            <a:extLst>
              <a:ext uri="{FF2B5EF4-FFF2-40B4-BE49-F238E27FC236}">
                <a16:creationId xmlns:a16="http://schemas.microsoft.com/office/drawing/2014/main" id="{0FAD6902-D207-C9A6-15C6-6A2498A84FDF}"/>
              </a:ext>
            </a:extLst>
          </p:cNvPr>
          <p:cNvSpPr>
            <a:spLocks noGrp="1"/>
          </p:cNvSpPr>
          <p:nvPr>
            <p:ph type="sldNum" sz="quarter" idx="12"/>
          </p:nvPr>
        </p:nvSpPr>
        <p:spPr/>
        <p:txBody>
          <a:bodyPr/>
          <a:lstStyle/>
          <a:p>
            <a:fld id="{450DB99E-82C2-7E4D-BA58-1C139DD33CE6}" type="slidenum">
              <a:rPr lang="en-US" altLang="en-IT" smtClean="0"/>
              <a:pPr/>
              <a:t>31</a:t>
            </a:fld>
            <a:endParaRPr lang="en-US" altLang="en-IT"/>
          </a:p>
        </p:txBody>
      </p:sp>
    </p:spTree>
    <p:extLst>
      <p:ext uri="{BB962C8B-B14F-4D97-AF65-F5344CB8AC3E}">
        <p14:creationId xmlns:p14="http://schemas.microsoft.com/office/powerpoint/2010/main" val="3886500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B21B-5A07-5BAB-2A63-81800A56BC3C}"/>
              </a:ext>
            </a:extLst>
          </p:cNvPr>
          <p:cNvSpPr>
            <a:spLocks noGrp="1"/>
          </p:cNvSpPr>
          <p:nvPr>
            <p:ph type="title"/>
          </p:nvPr>
        </p:nvSpPr>
        <p:spPr/>
        <p:txBody>
          <a:bodyPr/>
          <a:lstStyle/>
          <a:p>
            <a:r>
              <a:rPr lang="en-IT" dirty="0"/>
              <a:t>For Example: REMICS</a:t>
            </a:r>
          </a:p>
        </p:txBody>
      </p:sp>
      <p:pic>
        <p:nvPicPr>
          <p:cNvPr id="6" name="Content Placeholder 5" descr="A close-up of a document&#10;&#10;Description automatically generated">
            <a:extLst>
              <a:ext uri="{FF2B5EF4-FFF2-40B4-BE49-F238E27FC236}">
                <a16:creationId xmlns:a16="http://schemas.microsoft.com/office/drawing/2014/main" id="{6D0E1CF8-69A1-67DC-17A4-D7DBACBF7EA9}"/>
              </a:ext>
            </a:extLst>
          </p:cNvPr>
          <p:cNvPicPr>
            <a:picLocks noGrp="1" noChangeAspect="1"/>
          </p:cNvPicPr>
          <p:nvPr>
            <p:ph idx="1"/>
          </p:nvPr>
        </p:nvPicPr>
        <p:blipFill>
          <a:blip r:embed="rId2"/>
          <a:stretch>
            <a:fillRect/>
          </a:stretch>
        </p:blipFill>
        <p:spPr>
          <a:xfrm>
            <a:off x="742950" y="1905794"/>
            <a:ext cx="7658100" cy="4191000"/>
          </a:xfrm>
        </p:spPr>
      </p:pic>
      <p:sp>
        <p:nvSpPr>
          <p:cNvPr id="4" name="Slide Number Placeholder 3">
            <a:extLst>
              <a:ext uri="{FF2B5EF4-FFF2-40B4-BE49-F238E27FC236}">
                <a16:creationId xmlns:a16="http://schemas.microsoft.com/office/drawing/2014/main" id="{2F5ED96B-5039-92CA-E1E6-4C25EDD56669}"/>
              </a:ext>
            </a:extLst>
          </p:cNvPr>
          <p:cNvSpPr>
            <a:spLocks noGrp="1"/>
          </p:cNvSpPr>
          <p:nvPr>
            <p:ph type="sldNum" sz="quarter" idx="12"/>
          </p:nvPr>
        </p:nvSpPr>
        <p:spPr/>
        <p:txBody>
          <a:bodyPr/>
          <a:lstStyle/>
          <a:p>
            <a:fld id="{450DB99E-82C2-7E4D-BA58-1C139DD33CE6}" type="slidenum">
              <a:rPr lang="en-US" altLang="en-IT" smtClean="0"/>
              <a:pPr/>
              <a:t>32</a:t>
            </a:fld>
            <a:endParaRPr lang="en-US" altLang="en-IT"/>
          </a:p>
        </p:txBody>
      </p:sp>
    </p:spTree>
    <p:extLst>
      <p:ext uri="{BB962C8B-B14F-4D97-AF65-F5344CB8AC3E}">
        <p14:creationId xmlns:p14="http://schemas.microsoft.com/office/powerpoint/2010/main" val="2876660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7EF2-B96E-7AAE-627C-06725A046E84}"/>
              </a:ext>
            </a:extLst>
          </p:cNvPr>
          <p:cNvSpPr>
            <a:spLocks noGrp="1"/>
          </p:cNvSpPr>
          <p:nvPr>
            <p:ph type="title"/>
          </p:nvPr>
        </p:nvSpPr>
        <p:spPr/>
        <p:txBody>
          <a:bodyPr/>
          <a:lstStyle/>
          <a:p>
            <a:endParaRPr lang="en-IT"/>
          </a:p>
        </p:txBody>
      </p:sp>
      <p:pic>
        <p:nvPicPr>
          <p:cNvPr id="6" name="Content Placeholder 5" descr="A white and blue text on a white background&#10;&#10;Description automatically generated">
            <a:extLst>
              <a:ext uri="{FF2B5EF4-FFF2-40B4-BE49-F238E27FC236}">
                <a16:creationId xmlns:a16="http://schemas.microsoft.com/office/drawing/2014/main" id="{DBDB04B5-0673-BF27-9080-AD3C312F1C2B}"/>
              </a:ext>
            </a:extLst>
          </p:cNvPr>
          <p:cNvPicPr>
            <a:picLocks noGrp="1" noChangeAspect="1"/>
          </p:cNvPicPr>
          <p:nvPr>
            <p:ph idx="1"/>
          </p:nvPr>
        </p:nvPicPr>
        <p:blipFill>
          <a:blip r:embed="rId2"/>
          <a:stretch>
            <a:fillRect/>
          </a:stretch>
        </p:blipFill>
        <p:spPr>
          <a:xfrm>
            <a:off x="2" y="45912"/>
            <a:ext cx="8515349" cy="6131052"/>
          </a:xfrm>
        </p:spPr>
      </p:pic>
      <p:sp>
        <p:nvSpPr>
          <p:cNvPr id="4" name="Slide Number Placeholder 3">
            <a:extLst>
              <a:ext uri="{FF2B5EF4-FFF2-40B4-BE49-F238E27FC236}">
                <a16:creationId xmlns:a16="http://schemas.microsoft.com/office/drawing/2014/main" id="{C10CD3D1-9907-6C01-2858-E3CF3234DDB2}"/>
              </a:ext>
            </a:extLst>
          </p:cNvPr>
          <p:cNvSpPr>
            <a:spLocks noGrp="1"/>
          </p:cNvSpPr>
          <p:nvPr>
            <p:ph type="sldNum" sz="quarter" idx="12"/>
          </p:nvPr>
        </p:nvSpPr>
        <p:spPr/>
        <p:txBody>
          <a:bodyPr/>
          <a:lstStyle/>
          <a:p>
            <a:fld id="{450DB99E-82C2-7E4D-BA58-1C139DD33CE6}" type="slidenum">
              <a:rPr lang="en-US" altLang="en-IT" smtClean="0"/>
              <a:pPr/>
              <a:t>33</a:t>
            </a:fld>
            <a:endParaRPr lang="en-US" altLang="en-IT"/>
          </a:p>
        </p:txBody>
      </p:sp>
    </p:spTree>
    <p:extLst>
      <p:ext uri="{BB962C8B-B14F-4D97-AF65-F5344CB8AC3E}">
        <p14:creationId xmlns:p14="http://schemas.microsoft.com/office/powerpoint/2010/main" val="143627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919A-BDBC-18BF-6187-B45FC530F448}"/>
              </a:ext>
            </a:extLst>
          </p:cNvPr>
          <p:cNvSpPr>
            <a:spLocks noGrp="1"/>
          </p:cNvSpPr>
          <p:nvPr>
            <p:ph type="title"/>
          </p:nvPr>
        </p:nvSpPr>
        <p:spPr/>
        <p:txBody>
          <a:bodyPr/>
          <a:lstStyle/>
          <a:p>
            <a:endParaRPr lang="en-IT"/>
          </a:p>
        </p:txBody>
      </p:sp>
      <p:pic>
        <p:nvPicPr>
          <p:cNvPr id="6" name="Content Placeholder 5" descr="A diagram of a software company&#10;&#10;Description automatically generated">
            <a:extLst>
              <a:ext uri="{FF2B5EF4-FFF2-40B4-BE49-F238E27FC236}">
                <a16:creationId xmlns:a16="http://schemas.microsoft.com/office/drawing/2014/main" id="{83154BC1-F703-2F1A-CB84-2517619E11BB}"/>
              </a:ext>
            </a:extLst>
          </p:cNvPr>
          <p:cNvPicPr>
            <a:picLocks noGrp="1" noChangeAspect="1"/>
          </p:cNvPicPr>
          <p:nvPr>
            <p:ph idx="1"/>
          </p:nvPr>
        </p:nvPicPr>
        <p:blipFill>
          <a:blip r:embed="rId2"/>
          <a:stretch>
            <a:fillRect/>
          </a:stretch>
        </p:blipFill>
        <p:spPr>
          <a:xfrm>
            <a:off x="0" y="248494"/>
            <a:ext cx="9024236" cy="6492874"/>
          </a:xfrm>
        </p:spPr>
      </p:pic>
      <p:sp>
        <p:nvSpPr>
          <p:cNvPr id="4" name="Slide Number Placeholder 3">
            <a:extLst>
              <a:ext uri="{FF2B5EF4-FFF2-40B4-BE49-F238E27FC236}">
                <a16:creationId xmlns:a16="http://schemas.microsoft.com/office/drawing/2014/main" id="{BEECE9DF-9160-FEC5-A8E4-0DB54D415044}"/>
              </a:ext>
            </a:extLst>
          </p:cNvPr>
          <p:cNvSpPr>
            <a:spLocks noGrp="1"/>
          </p:cNvSpPr>
          <p:nvPr>
            <p:ph type="sldNum" sz="quarter" idx="12"/>
          </p:nvPr>
        </p:nvSpPr>
        <p:spPr/>
        <p:txBody>
          <a:bodyPr/>
          <a:lstStyle/>
          <a:p>
            <a:fld id="{450DB99E-82C2-7E4D-BA58-1C139DD33CE6}" type="slidenum">
              <a:rPr lang="en-US" altLang="en-IT" smtClean="0"/>
              <a:pPr/>
              <a:t>34</a:t>
            </a:fld>
            <a:endParaRPr lang="en-US" altLang="en-IT"/>
          </a:p>
        </p:txBody>
      </p:sp>
    </p:spTree>
    <p:extLst>
      <p:ext uri="{BB962C8B-B14F-4D97-AF65-F5344CB8AC3E}">
        <p14:creationId xmlns:p14="http://schemas.microsoft.com/office/powerpoint/2010/main" val="2290590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7FB03-9319-AF6C-4DDD-819C7A46AB4D}"/>
              </a:ext>
            </a:extLst>
          </p:cNvPr>
          <p:cNvSpPr>
            <a:spLocks noGrp="1"/>
          </p:cNvSpPr>
          <p:nvPr>
            <p:ph type="title"/>
          </p:nvPr>
        </p:nvSpPr>
        <p:spPr/>
        <p:txBody>
          <a:bodyPr/>
          <a:lstStyle/>
          <a:p>
            <a:endParaRPr lang="en-IT"/>
          </a:p>
        </p:txBody>
      </p:sp>
      <p:pic>
        <p:nvPicPr>
          <p:cNvPr id="6" name="Content Placeholder 5" descr="A diagram of a software company&#10;&#10;Description automatically generated">
            <a:extLst>
              <a:ext uri="{FF2B5EF4-FFF2-40B4-BE49-F238E27FC236}">
                <a16:creationId xmlns:a16="http://schemas.microsoft.com/office/drawing/2014/main" id="{D66DBF46-6B4A-34E2-E02D-F0443B244FFA}"/>
              </a:ext>
            </a:extLst>
          </p:cNvPr>
          <p:cNvPicPr>
            <a:picLocks noGrp="1" noChangeAspect="1"/>
          </p:cNvPicPr>
          <p:nvPr>
            <p:ph idx="1"/>
          </p:nvPr>
        </p:nvPicPr>
        <p:blipFill>
          <a:blip r:embed="rId2"/>
          <a:stretch>
            <a:fillRect/>
          </a:stretch>
        </p:blipFill>
        <p:spPr>
          <a:xfrm>
            <a:off x="2" y="0"/>
            <a:ext cx="8995633" cy="6492874"/>
          </a:xfrm>
        </p:spPr>
      </p:pic>
      <p:sp>
        <p:nvSpPr>
          <p:cNvPr id="4" name="Slide Number Placeholder 3">
            <a:extLst>
              <a:ext uri="{FF2B5EF4-FFF2-40B4-BE49-F238E27FC236}">
                <a16:creationId xmlns:a16="http://schemas.microsoft.com/office/drawing/2014/main" id="{FD633C37-88B7-0679-86D0-9CC4002E5DAB}"/>
              </a:ext>
            </a:extLst>
          </p:cNvPr>
          <p:cNvSpPr>
            <a:spLocks noGrp="1"/>
          </p:cNvSpPr>
          <p:nvPr>
            <p:ph type="sldNum" sz="quarter" idx="12"/>
          </p:nvPr>
        </p:nvSpPr>
        <p:spPr/>
        <p:txBody>
          <a:bodyPr/>
          <a:lstStyle/>
          <a:p>
            <a:fld id="{450DB99E-82C2-7E4D-BA58-1C139DD33CE6}" type="slidenum">
              <a:rPr lang="en-US" altLang="en-IT" smtClean="0"/>
              <a:pPr/>
              <a:t>35</a:t>
            </a:fld>
            <a:endParaRPr lang="en-US" altLang="en-IT"/>
          </a:p>
        </p:txBody>
      </p:sp>
    </p:spTree>
    <p:extLst>
      <p:ext uri="{BB962C8B-B14F-4D97-AF65-F5344CB8AC3E}">
        <p14:creationId xmlns:p14="http://schemas.microsoft.com/office/powerpoint/2010/main" val="2503160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DE29-3B54-4E30-EB84-B55382B1CFE9}"/>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5D374536-2078-45FA-C237-1BDCC036575D}"/>
              </a:ext>
            </a:extLst>
          </p:cNvPr>
          <p:cNvPicPr>
            <a:picLocks noGrp="1" noChangeAspect="1"/>
          </p:cNvPicPr>
          <p:nvPr>
            <p:ph idx="1"/>
          </p:nvPr>
        </p:nvPicPr>
        <p:blipFill>
          <a:blip r:embed="rId2"/>
          <a:stretch>
            <a:fillRect/>
          </a:stretch>
        </p:blipFill>
        <p:spPr>
          <a:xfrm>
            <a:off x="1" y="0"/>
            <a:ext cx="9298729" cy="6858000"/>
          </a:xfrm>
        </p:spPr>
      </p:pic>
      <p:sp>
        <p:nvSpPr>
          <p:cNvPr id="4" name="Slide Number Placeholder 3">
            <a:extLst>
              <a:ext uri="{FF2B5EF4-FFF2-40B4-BE49-F238E27FC236}">
                <a16:creationId xmlns:a16="http://schemas.microsoft.com/office/drawing/2014/main" id="{B3EF8583-1758-E305-6F73-BD962A919C43}"/>
              </a:ext>
            </a:extLst>
          </p:cNvPr>
          <p:cNvSpPr>
            <a:spLocks noGrp="1"/>
          </p:cNvSpPr>
          <p:nvPr>
            <p:ph type="sldNum" sz="quarter" idx="12"/>
          </p:nvPr>
        </p:nvSpPr>
        <p:spPr/>
        <p:txBody>
          <a:bodyPr/>
          <a:lstStyle/>
          <a:p>
            <a:fld id="{450DB99E-82C2-7E4D-BA58-1C139DD33CE6}" type="slidenum">
              <a:rPr lang="en-US" altLang="en-IT" smtClean="0"/>
              <a:pPr/>
              <a:t>36</a:t>
            </a:fld>
            <a:endParaRPr lang="en-US" altLang="en-IT"/>
          </a:p>
        </p:txBody>
      </p:sp>
    </p:spTree>
    <p:extLst>
      <p:ext uri="{BB962C8B-B14F-4D97-AF65-F5344CB8AC3E}">
        <p14:creationId xmlns:p14="http://schemas.microsoft.com/office/powerpoint/2010/main" val="86489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124C-F627-AF8E-442C-AB3FDDFCE82F}"/>
              </a:ext>
            </a:extLst>
          </p:cNvPr>
          <p:cNvSpPr>
            <a:spLocks noGrp="1"/>
          </p:cNvSpPr>
          <p:nvPr>
            <p:ph type="title"/>
          </p:nvPr>
        </p:nvSpPr>
        <p:spPr/>
        <p:txBody>
          <a:bodyPr/>
          <a:lstStyle/>
          <a:p>
            <a:endParaRPr lang="en-IT"/>
          </a:p>
        </p:txBody>
      </p:sp>
      <p:pic>
        <p:nvPicPr>
          <p:cNvPr id="6" name="Content Placeholder 5" descr="A diagram of a process&#10;&#10;Description automatically generated">
            <a:extLst>
              <a:ext uri="{FF2B5EF4-FFF2-40B4-BE49-F238E27FC236}">
                <a16:creationId xmlns:a16="http://schemas.microsoft.com/office/drawing/2014/main" id="{9FDCA267-E777-4742-D284-5CA5E4F6E5EB}"/>
              </a:ext>
            </a:extLst>
          </p:cNvPr>
          <p:cNvPicPr>
            <a:picLocks noGrp="1" noChangeAspect="1"/>
          </p:cNvPicPr>
          <p:nvPr>
            <p:ph idx="1"/>
          </p:nvPr>
        </p:nvPicPr>
        <p:blipFill>
          <a:blip r:embed="rId2"/>
          <a:stretch>
            <a:fillRect/>
          </a:stretch>
        </p:blipFill>
        <p:spPr>
          <a:xfrm>
            <a:off x="-22484" y="20034"/>
            <a:ext cx="9047264" cy="6472840"/>
          </a:xfrm>
        </p:spPr>
      </p:pic>
      <p:sp>
        <p:nvSpPr>
          <p:cNvPr id="4" name="Slide Number Placeholder 3">
            <a:extLst>
              <a:ext uri="{FF2B5EF4-FFF2-40B4-BE49-F238E27FC236}">
                <a16:creationId xmlns:a16="http://schemas.microsoft.com/office/drawing/2014/main" id="{A3D62945-13C9-A0D2-2CE9-F53A84AFE991}"/>
              </a:ext>
            </a:extLst>
          </p:cNvPr>
          <p:cNvSpPr>
            <a:spLocks noGrp="1"/>
          </p:cNvSpPr>
          <p:nvPr>
            <p:ph type="sldNum" sz="quarter" idx="12"/>
          </p:nvPr>
        </p:nvSpPr>
        <p:spPr/>
        <p:txBody>
          <a:bodyPr/>
          <a:lstStyle/>
          <a:p>
            <a:fld id="{450DB99E-82C2-7E4D-BA58-1C139DD33CE6}" type="slidenum">
              <a:rPr lang="en-US" altLang="en-IT" smtClean="0"/>
              <a:pPr/>
              <a:t>37</a:t>
            </a:fld>
            <a:endParaRPr lang="en-US" altLang="en-IT"/>
          </a:p>
        </p:txBody>
      </p:sp>
    </p:spTree>
    <p:extLst>
      <p:ext uri="{BB962C8B-B14F-4D97-AF65-F5344CB8AC3E}">
        <p14:creationId xmlns:p14="http://schemas.microsoft.com/office/powerpoint/2010/main" val="1291226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292F-5FF0-E391-F1B0-4528208345CC}"/>
              </a:ext>
            </a:extLst>
          </p:cNvPr>
          <p:cNvSpPr>
            <a:spLocks noGrp="1"/>
          </p:cNvSpPr>
          <p:nvPr>
            <p:ph type="title"/>
          </p:nvPr>
        </p:nvSpPr>
        <p:spPr/>
        <p:txBody>
          <a:bodyPr/>
          <a:lstStyle/>
          <a:p>
            <a:endParaRPr lang="en-IT"/>
          </a:p>
        </p:txBody>
      </p:sp>
      <p:pic>
        <p:nvPicPr>
          <p:cNvPr id="6" name="Content Placeholder 5" descr="A diagram of a service&#10;&#10;Description automatically generated">
            <a:extLst>
              <a:ext uri="{FF2B5EF4-FFF2-40B4-BE49-F238E27FC236}">
                <a16:creationId xmlns:a16="http://schemas.microsoft.com/office/drawing/2014/main" id="{5ED5F87F-B73E-0CDB-6F16-1ADB4473F0CE}"/>
              </a:ext>
            </a:extLst>
          </p:cNvPr>
          <p:cNvPicPr>
            <a:picLocks noGrp="1" noChangeAspect="1"/>
          </p:cNvPicPr>
          <p:nvPr>
            <p:ph idx="1"/>
          </p:nvPr>
        </p:nvPicPr>
        <p:blipFill>
          <a:blip r:embed="rId2"/>
          <a:stretch>
            <a:fillRect/>
          </a:stretch>
        </p:blipFill>
        <p:spPr>
          <a:xfrm>
            <a:off x="3448" y="0"/>
            <a:ext cx="9104614" cy="6492874"/>
          </a:xfrm>
        </p:spPr>
      </p:pic>
      <p:sp>
        <p:nvSpPr>
          <p:cNvPr id="4" name="Slide Number Placeholder 3">
            <a:extLst>
              <a:ext uri="{FF2B5EF4-FFF2-40B4-BE49-F238E27FC236}">
                <a16:creationId xmlns:a16="http://schemas.microsoft.com/office/drawing/2014/main" id="{F0459C49-9594-97DF-CCF7-78F63382DF6A}"/>
              </a:ext>
            </a:extLst>
          </p:cNvPr>
          <p:cNvSpPr>
            <a:spLocks noGrp="1"/>
          </p:cNvSpPr>
          <p:nvPr>
            <p:ph type="sldNum" sz="quarter" idx="12"/>
          </p:nvPr>
        </p:nvSpPr>
        <p:spPr/>
        <p:txBody>
          <a:bodyPr/>
          <a:lstStyle/>
          <a:p>
            <a:fld id="{450DB99E-82C2-7E4D-BA58-1C139DD33CE6}" type="slidenum">
              <a:rPr lang="en-US" altLang="en-IT" smtClean="0"/>
              <a:pPr/>
              <a:t>38</a:t>
            </a:fld>
            <a:endParaRPr lang="en-US" altLang="en-IT"/>
          </a:p>
        </p:txBody>
      </p:sp>
    </p:spTree>
    <p:extLst>
      <p:ext uri="{BB962C8B-B14F-4D97-AF65-F5344CB8AC3E}">
        <p14:creationId xmlns:p14="http://schemas.microsoft.com/office/powerpoint/2010/main" val="666875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9FD6-232B-8B9C-DB79-D7AED5215270}"/>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7C66F7E9-75BE-3F24-CE88-B6B47B8967AC}"/>
              </a:ext>
            </a:extLst>
          </p:cNvPr>
          <p:cNvPicPr>
            <a:picLocks noGrp="1" noChangeAspect="1"/>
          </p:cNvPicPr>
          <p:nvPr>
            <p:ph idx="1"/>
          </p:nvPr>
        </p:nvPicPr>
        <p:blipFill>
          <a:blip r:embed="rId2"/>
          <a:stretch>
            <a:fillRect/>
          </a:stretch>
        </p:blipFill>
        <p:spPr>
          <a:xfrm>
            <a:off x="0" y="0"/>
            <a:ext cx="9251582" cy="6492874"/>
          </a:xfrm>
        </p:spPr>
      </p:pic>
      <p:sp>
        <p:nvSpPr>
          <p:cNvPr id="4" name="Slide Number Placeholder 3">
            <a:extLst>
              <a:ext uri="{FF2B5EF4-FFF2-40B4-BE49-F238E27FC236}">
                <a16:creationId xmlns:a16="http://schemas.microsoft.com/office/drawing/2014/main" id="{95444E0F-7597-76D1-D81F-A433DD482EC9}"/>
              </a:ext>
            </a:extLst>
          </p:cNvPr>
          <p:cNvSpPr>
            <a:spLocks noGrp="1"/>
          </p:cNvSpPr>
          <p:nvPr>
            <p:ph type="sldNum" sz="quarter" idx="12"/>
          </p:nvPr>
        </p:nvSpPr>
        <p:spPr/>
        <p:txBody>
          <a:bodyPr/>
          <a:lstStyle/>
          <a:p>
            <a:fld id="{450DB99E-82C2-7E4D-BA58-1C139DD33CE6}" type="slidenum">
              <a:rPr lang="en-US" altLang="en-IT" smtClean="0"/>
              <a:pPr/>
              <a:t>39</a:t>
            </a:fld>
            <a:endParaRPr lang="en-US" altLang="en-IT"/>
          </a:p>
        </p:txBody>
      </p:sp>
    </p:spTree>
    <p:extLst>
      <p:ext uri="{BB962C8B-B14F-4D97-AF65-F5344CB8AC3E}">
        <p14:creationId xmlns:p14="http://schemas.microsoft.com/office/powerpoint/2010/main" val="168263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7DA379C-664D-CEB4-4052-52C934CAE35B}"/>
              </a:ext>
            </a:extLst>
          </p:cNvPr>
          <p:cNvSpPr>
            <a:spLocks noGrp="1" noChangeArrowheads="1"/>
          </p:cNvSpPr>
          <p:nvPr>
            <p:ph type="title"/>
          </p:nvPr>
        </p:nvSpPr>
        <p:spPr>
          <a:xfrm>
            <a:off x="457200" y="260648"/>
            <a:ext cx="8229600" cy="685800"/>
          </a:xfrm>
        </p:spPr>
        <p:txBody>
          <a:bodyPr>
            <a:normAutofit fontScale="90000"/>
          </a:bodyPr>
          <a:lstStyle/>
          <a:p>
            <a:r>
              <a:rPr lang="en-US" altLang="en-IT" sz="2800" dirty="0"/>
              <a:t>A Legacy System’s Deployment Architectural Perspective</a:t>
            </a:r>
          </a:p>
        </p:txBody>
      </p:sp>
      <p:sp>
        <p:nvSpPr>
          <p:cNvPr id="2" name="Slide Number Placeholder 3">
            <a:extLst>
              <a:ext uri="{FF2B5EF4-FFF2-40B4-BE49-F238E27FC236}">
                <a16:creationId xmlns:a16="http://schemas.microsoft.com/office/drawing/2014/main" id="{D1D03FDE-2680-8B25-CF44-69BEBBA59BFF}"/>
              </a:ext>
            </a:extLst>
          </p:cNvPr>
          <p:cNvSpPr>
            <a:spLocks noGrp="1"/>
          </p:cNvSpPr>
          <p:nvPr>
            <p:ph type="sldNum" sz="quarter" idx="12"/>
          </p:nvPr>
        </p:nvSpPr>
        <p:spPr/>
        <p:txBody>
          <a:bodyPr/>
          <a:lstStyle/>
          <a:p>
            <a:fld id="{9AC09105-3CC5-364D-B60B-0B6272757D3B}" type="slidenum">
              <a:rPr lang="en-US" altLang="en-IT"/>
              <a:pPr/>
              <a:t>4</a:t>
            </a:fld>
            <a:endParaRPr lang="en-US" altLang="en-IT"/>
          </a:p>
        </p:txBody>
      </p:sp>
      <p:sp>
        <p:nvSpPr>
          <p:cNvPr id="79877" name="Text Box 5">
            <a:extLst>
              <a:ext uri="{FF2B5EF4-FFF2-40B4-BE49-F238E27FC236}">
                <a16:creationId xmlns:a16="http://schemas.microsoft.com/office/drawing/2014/main" id="{5A443B16-969F-60ED-B9A9-33799B9FF7DE}"/>
              </a:ext>
            </a:extLst>
          </p:cNvPr>
          <p:cNvSpPr txBox="1">
            <a:spLocks noChangeArrowheads="1"/>
          </p:cNvSpPr>
          <p:nvPr/>
        </p:nvSpPr>
        <p:spPr bwMode="auto">
          <a:xfrm>
            <a:off x="76200" y="6629400"/>
            <a:ext cx="834234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IT" altLang="en-IT" sz="800" i="1">
                <a:latin typeface="Helvetica" pitchFamily="2" charset="0"/>
              </a:rPr>
              <a:t>Software Architecture: Foundations, Theory, and Practice</a:t>
            </a:r>
            <a:r>
              <a:rPr lang="en-US" altLang="en-IT" sz="800">
                <a:latin typeface="Helvetica" pitchFamily="2" charset="0"/>
              </a:rPr>
              <a:t>; Richard N. Taylor, Nenad Medvidovic, and Eric M. Dashofy; </a:t>
            </a:r>
            <a:r>
              <a:rPr lang="en-US" altLang="en-IT" sz="800">
                <a:latin typeface="Arial" panose="020B0604020202020204" pitchFamily="34" charset="0"/>
              </a:rPr>
              <a:t>© 2008 John Wiley &amp; Sons, Inc. Reprinted with permission.</a:t>
            </a:r>
            <a:r>
              <a:rPr lang="en-US" altLang="en-IT" sz="900">
                <a:latin typeface="Helvetica" pitchFamily="2" charset="0"/>
              </a:rPr>
              <a:t> </a:t>
            </a:r>
          </a:p>
        </p:txBody>
      </p:sp>
      <p:pic>
        <p:nvPicPr>
          <p:cNvPr id="79878" name="Picture 6">
            <a:extLst>
              <a:ext uri="{FF2B5EF4-FFF2-40B4-BE49-F238E27FC236}">
                <a16:creationId xmlns:a16="http://schemas.microsoft.com/office/drawing/2014/main" id="{9C90093A-3E19-2FB3-7873-714DEBD0B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295400"/>
            <a:ext cx="3627438" cy="537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F7AB-FEF7-C778-EC17-50CA432AF11F}"/>
              </a:ext>
            </a:extLst>
          </p:cNvPr>
          <p:cNvSpPr>
            <a:spLocks noGrp="1"/>
          </p:cNvSpPr>
          <p:nvPr>
            <p:ph type="title"/>
          </p:nvPr>
        </p:nvSpPr>
        <p:spPr/>
        <p:txBody>
          <a:bodyPr/>
          <a:lstStyle/>
          <a:p>
            <a:endParaRPr lang="en-IT"/>
          </a:p>
        </p:txBody>
      </p:sp>
      <p:pic>
        <p:nvPicPr>
          <p:cNvPr id="6" name="Content Placeholder 5" descr="A diagram of a component model&#10;&#10;Description automatically generated">
            <a:extLst>
              <a:ext uri="{FF2B5EF4-FFF2-40B4-BE49-F238E27FC236}">
                <a16:creationId xmlns:a16="http://schemas.microsoft.com/office/drawing/2014/main" id="{36777535-DBC2-794A-F441-B29773EEA52F}"/>
              </a:ext>
            </a:extLst>
          </p:cNvPr>
          <p:cNvPicPr>
            <a:picLocks noGrp="1" noChangeAspect="1"/>
          </p:cNvPicPr>
          <p:nvPr>
            <p:ph idx="1"/>
          </p:nvPr>
        </p:nvPicPr>
        <p:blipFill>
          <a:blip r:embed="rId2"/>
          <a:stretch>
            <a:fillRect/>
          </a:stretch>
        </p:blipFill>
        <p:spPr>
          <a:xfrm>
            <a:off x="0" y="-6679"/>
            <a:ext cx="9145004" cy="6363029"/>
          </a:xfrm>
        </p:spPr>
      </p:pic>
      <p:sp>
        <p:nvSpPr>
          <p:cNvPr id="4" name="Slide Number Placeholder 3">
            <a:extLst>
              <a:ext uri="{FF2B5EF4-FFF2-40B4-BE49-F238E27FC236}">
                <a16:creationId xmlns:a16="http://schemas.microsoft.com/office/drawing/2014/main" id="{32A9E0DF-88BB-286B-8FB2-EAD984F9CFE3}"/>
              </a:ext>
            </a:extLst>
          </p:cNvPr>
          <p:cNvSpPr>
            <a:spLocks noGrp="1"/>
          </p:cNvSpPr>
          <p:nvPr>
            <p:ph type="sldNum" sz="quarter" idx="12"/>
          </p:nvPr>
        </p:nvSpPr>
        <p:spPr/>
        <p:txBody>
          <a:bodyPr/>
          <a:lstStyle/>
          <a:p>
            <a:fld id="{450DB99E-82C2-7E4D-BA58-1C139DD33CE6}" type="slidenum">
              <a:rPr lang="en-US" altLang="en-IT" smtClean="0"/>
              <a:pPr/>
              <a:t>40</a:t>
            </a:fld>
            <a:endParaRPr lang="en-US" altLang="en-IT"/>
          </a:p>
        </p:txBody>
      </p:sp>
    </p:spTree>
    <p:extLst>
      <p:ext uri="{BB962C8B-B14F-4D97-AF65-F5344CB8AC3E}">
        <p14:creationId xmlns:p14="http://schemas.microsoft.com/office/powerpoint/2010/main" val="3292715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D940-93C0-845C-DE3B-A7ED08593072}"/>
              </a:ext>
            </a:extLst>
          </p:cNvPr>
          <p:cNvSpPr>
            <a:spLocks noGrp="1"/>
          </p:cNvSpPr>
          <p:nvPr>
            <p:ph type="title"/>
          </p:nvPr>
        </p:nvSpPr>
        <p:spPr/>
        <p:txBody>
          <a:bodyPr/>
          <a:lstStyle/>
          <a:p>
            <a:endParaRPr lang="en-IT"/>
          </a:p>
        </p:txBody>
      </p:sp>
      <p:pic>
        <p:nvPicPr>
          <p:cNvPr id="6" name="Content Placeholder 5" descr="A diagram of a software system&#10;&#10;Description automatically generated">
            <a:extLst>
              <a:ext uri="{FF2B5EF4-FFF2-40B4-BE49-F238E27FC236}">
                <a16:creationId xmlns:a16="http://schemas.microsoft.com/office/drawing/2014/main" id="{9F4E470F-435D-8841-62A1-40E1AC0923B0}"/>
              </a:ext>
            </a:extLst>
          </p:cNvPr>
          <p:cNvPicPr>
            <a:picLocks noGrp="1" noChangeAspect="1"/>
          </p:cNvPicPr>
          <p:nvPr>
            <p:ph idx="1"/>
          </p:nvPr>
        </p:nvPicPr>
        <p:blipFill>
          <a:blip r:embed="rId2"/>
          <a:stretch>
            <a:fillRect/>
          </a:stretch>
        </p:blipFill>
        <p:spPr>
          <a:xfrm>
            <a:off x="0" y="0"/>
            <a:ext cx="9084134" cy="6492874"/>
          </a:xfrm>
        </p:spPr>
      </p:pic>
      <p:sp>
        <p:nvSpPr>
          <p:cNvPr id="4" name="Slide Number Placeholder 3">
            <a:extLst>
              <a:ext uri="{FF2B5EF4-FFF2-40B4-BE49-F238E27FC236}">
                <a16:creationId xmlns:a16="http://schemas.microsoft.com/office/drawing/2014/main" id="{2A8237E9-6C0D-8AD7-7FA9-40372DA93962}"/>
              </a:ext>
            </a:extLst>
          </p:cNvPr>
          <p:cNvSpPr>
            <a:spLocks noGrp="1"/>
          </p:cNvSpPr>
          <p:nvPr>
            <p:ph type="sldNum" sz="quarter" idx="12"/>
          </p:nvPr>
        </p:nvSpPr>
        <p:spPr/>
        <p:txBody>
          <a:bodyPr/>
          <a:lstStyle/>
          <a:p>
            <a:fld id="{450DB99E-82C2-7E4D-BA58-1C139DD33CE6}" type="slidenum">
              <a:rPr lang="en-US" altLang="en-IT" smtClean="0"/>
              <a:pPr/>
              <a:t>41</a:t>
            </a:fld>
            <a:endParaRPr lang="en-US" altLang="en-IT"/>
          </a:p>
        </p:txBody>
      </p:sp>
    </p:spTree>
    <p:extLst>
      <p:ext uri="{BB962C8B-B14F-4D97-AF65-F5344CB8AC3E}">
        <p14:creationId xmlns:p14="http://schemas.microsoft.com/office/powerpoint/2010/main" val="1292080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F94D-2FC0-6E8D-71C3-9B47CB47BC7A}"/>
              </a:ext>
            </a:extLst>
          </p:cNvPr>
          <p:cNvSpPr>
            <a:spLocks noGrp="1"/>
          </p:cNvSpPr>
          <p:nvPr>
            <p:ph type="title"/>
          </p:nvPr>
        </p:nvSpPr>
        <p:spPr/>
        <p:txBody>
          <a:bodyPr/>
          <a:lstStyle/>
          <a:p>
            <a:endParaRPr lang="en-IT"/>
          </a:p>
        </p:txBody>
      </p:sp>
      <p:pic>
        <p:nvPicPr>
          <p:cNvPr id="6" name="Content Placeholder 5" descr="A screenshot of a computer application&#10;&#10;Description automatically generated">
            <a:extLst>
              <a:ext uri="{FF2B5EF4-FFF2-40B4-BE49-F238E27FC236}">
                <a16:creationId xmlns:a16="http://schemas.microsoft.com/office/drawing/2014/main" id="{DA6022A1-6CE7-D997-E179-F55D52D3F5F7}"/>
              </a:ext>
            </a:extLst>
          </p:cNvPr>
          <p:cNvPicPr>
            <a:picLocks noGrp="1" noChangeAspect="1"/>
          </p:cNvPicPr>
          <p:nvPr>
            <p:ph idx="1"/>
          </p:nvPr>
        </p:nvPicPr>
        <p:blipFill>
          <a:blip r:embed="rId2"/>
          <a:stretch>
            <a:fillRect/>
          </a:stretch>
        </p:blipFill>
        <p:spPr>
          <a:xfrm>
            <a:off x="0" y="15026"/>
            <a:ext cx="9202572" cy="6706450"/>
          </a:xfrm>
        </p:spPr>
      </p:pic>
      <p:sp>
        <p:nvSpPr>
          <p:cNvPr id="4" name="Slide Number Placeholder 3">
            <a:extLst>
              <a:ext uri="{FF2B5EF4-FFF2-40B4-BE49-F238E27FC236}">
                <a16:creationId xmlns:a16="http://schemas.microsoft.com/office/drawing/2014/main" id="{3604220D-5A9B-0557-D309-E16EC7353100}"/>
              </a:ext>
            </a:extLst>
          </p:cNvPr>
          <p:cNvSpPr>
            <a:spLocks noGrp="1"/>
          </p:cNvSpPr>
          <p:nvPr>
            <p:ph type="sldNum" sz="quarter" idx="12"/>
          </p:nvPr>
        </p:nvSpPr>
        <p:spPr/>
        <p:txBody>
          <a:bodyPr/>
          <a:lstStyle/>
          <a:p>
            <a:fld id="{450DB99E-82C2-7E4D-BA58-1C139DD33CE6}" type="slidenum">
              <a:rPr lang="en-US" altLang="en-IT" smtClean="0"/>
              <a:pPr/>
              <a:t>42</a:t>
            </a:fld>
            <a:endParaRPr lang="en-US" altLang="en-IT"/>
          </a:p>
        </p:txBody>
      </p:sp>
    </p:spTree>
    <p:extLst>
      <p:ext uri="{BB962C8B-B14F-4D97-AF65-F5344CB8AC3E}">
        <p14:creationId xmlns:p14="http://schemas.microsoft.com/office/powerpoint/2010/main" val="2270475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8F5E-803A-C097-FB2E-3B601A5CD07D}"/>
              </a:ext>
            </a:extLst>
          </p:cNvPr>
          <p:cNvSpPr>
            <a:spLocks noGrp="1"/>
          </p:cNvSpPr>
          <p:nvPr>
            <p:ph type="title"/>
          </p:nvPr>
        </p:nvSpPr>
        <p:spPr/>
        <p:txBody>
          <a:bodyPr/>
          <a:lstStyle/>
          <a:p>
            <a:endParaRPr lang="en-IT"/>
          </a:p>
        </p:txBody>
      </p:sp>
      <p:pic>
        <p:nvPicPr>
          <p:cNvPr id="6" name="Content Placeholder 5" descr="A white and blue text on a white background&#10;&#10;Description automatically generated">
            <a:extLst>
              <a:ext uri="{FF2B5EF4-FFF2-40B4-BE49-F238E27FC236}">
                <a16:creationId xmlns:a16="http://schemas.microsoft.com/office/drawing/2014/main" id="{E5A82FD9-5466-7C56-DC78-CC0D0E36D55A}"/>
              </a:ext>
            </a:extLst>
          </p:cNvPr>
          <p:cNvPicPr>
            <a:picLocks noGrp="1" noChangeAspect="1"/>
          </p:cNvPicPr>
          <p:nvPr>
            <p:ph idx="1"/>
          </p:nvPr>
        </p:nvPicPr>
        <p:blipFill>
          <a:blip r:embed="rId2"/>
          <a:stretch>
            <a:fillRect/>
          </a:stretch>
        </p:blipFill>
        <p:spPr>
          <a:xfrm>
            <a:off x="0" y="0"/>
            <a:ext cx="9100340" cy="6237312"/>
          </a:xfrm>
        </p:spPr>
      </p:pic>
      <p:sp>
        <p:nvSpPr>
          <p:cNvPr id="4" name="Slide Number Placeholder 3">
            <a:extLst>
              <a:ext uri="{FF2B5EF4-FFF2-40B4-BE49-F238E27FC236}">
                <a16:creationId xmlns:a16="http://schemas.microsoft.com/office/drawing/2014/main" id="{B7797973-2E5D-B485-3FD7-5B097026EFA1}"/>
              </a:ext>
            </a:extLst>
          </p:cNvPr>
          <p:cNvSpPr>
            <a:spLocks noGrp="1"/>
          </p:cNvSpPr>
          <p:nvPr>
            <p:ph type="sldNum" sz="quarter" idx="12"/>
          </p:nvPr>
        </p:nvSpPr>
        <p:spPr/>
        <p:txBody>
          <a:bodyPr/>
          <a:lstStyle/>
          <a:p>
            <a:fld id="{450DB99E-82C2-7E4D-BA58-1C139DD33CE6}" type="slidenum">
              <a:rPr lang="en-US" altLang="en-IT" smtClean="0"/>
              <a:pPr/>
              <a:t>43</a:t>
            </a:fld>
            <a:endParaRPr lang="en-US" altLang="en-IT"/>
          </a:p>
        </p:txBody>
      </p:sp>
      <p:sp>
        <p:nvSpPr>
          <p:cNvPr id="7" name="Rectangle 6">
            <a:extLst>
              <a:ext uri="{FF2B5EF4-FFF2-40B4-BE49-F238E27FC236}">
                <a16:creationId xmlns:a16="http://schemas.microsoft.com/office/drawing/2014/main" id="{E3C2BE05-5D4F-7D62-1DDD-F4C8E35CCB59}"/>
              </a:ext>
            </a:extLst>
          </p:cNvPr>
          <p:cNvSpPr/>
          <p:nvPr/>
        </p:nvSpPr>
        <p:spPr>
          <a:xfrm>
            <a:off x="7668344" y="-315416"/>
            <a:ext cx="1431996" cy="680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610839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F647F-37E3-7935-5A94-6BF32E6C8022}"/>
              </a:ext>
            </a:extLst>
          </p:cNvPr>
          <p:cNvSpPr>
            <a:spLocks noGrp="1"/>
          </p:cNvSpPr>
          <p:nvPr>
            <p:ph type="title"/>
          </p:nvPr>
        </p:nvSpPr>
        <p:spPr/>
        <p:txBody>
          <a:bodyPr/>
          <a:lstStyle/>
          <a:p>
            <a:endParaRPr lang="en-IT"/>
          </a:p>
        </p:txBody>
      </p:sp>
      <p:pic>
        <p:nvPicPr>
          <p:cNvPr id="6" name="Content Placeholder 5" descr="A screenshot of a computer&#10;&#10;Description automatically generated">
            <a:extLst>
              <a:ext uri="{FF2B5EF4-FFF2-40B4-BE49-F238E27FC236}">
                <a16:creationId xmlns:a16="http://schemas.microsoft.com/office/drawing/2014/main" id="{E9A7AEB3-9022-DD48-E0EF-96A5C4659F8D}"/>
              </a:ext>
            </a:extLst>
          </p:cNvPr>
          <p:cNvPicPr>
            <a:picLocks noGrp="1" noChangeAspect="1"/>
          </p:cNvPicPr>
          <p:nvPr>
            <p:ph idx="1"/>
          </p:nvPr>
        </p:nvPicPr>
        <p:blipFill>
          <a:blip r:embed="rId2"/>
          <a:stretch>
            <a:fillRect/>
          </a:stretch>
        </p:blipFill>
        <p:spPr>
          <a:xfrm>
            <a:off x="0" y="-1"/>
            <a:ext cx="9068990" cy="6356351"/>
          </a:xfrm>
        </p:spPr>
      </p:pic>
      <p:sp>
        <p:nvSpPr>
          <p:cNvPr id="4" name="Slide Number Placeholder 3">
            <a:extLst>
              <a:ext uri="{FF2B5EF4-FFF2-40B4-BE49-F238E27FC236}">
                <a16:creationId xmlns:a16="http://schemas.microsoft.com/office/drawing/2014/main" id="{38E83F8D-73F1-4CC2-D974-9EF9C8A7990A}"/>
              </a:ext>
            </a:extLst>
          </p:cNvPr>
          <p:cNvSpPr>
            <a:spLocks noGrp="1"/>
          </p:cNvSpPr>
          <p:nvPr>
            <p:ph type="sldNum" sz="quarter" idx="12"/>
          </p:nvPr>
        </p:nvSpPr>
        <p:spPr/>
        <p:txBody>
          <a:bodyPr/>
          <a:lstStyle/>
          <a:p>
            <a:fld id="{450DB99E-82C2-7E4D-BA58-1C139DD33CE6}" type="slidenum">
              <a:rPr lang="en-US" altLang="en-IT" smtClean="0"/>
              <a:pPr/>
              <a:t>44</a:t>
            </a:fld>
            <a:endParaRPr lang="en-US" altLang="en-IT"/>
          </a:p>
        </p:txBody>
      </p:sp>
    </p:spTree>
    <p:extLst>
      <p:ext uri="{BB962C8B-B14F-4D97-AF65-F5344CB8AC3E}">
        <p14:creationId xmlns:p14="http://schemas.microsoft.com/office/powerpoint/2010/main" val="1248489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7655-9900-A6A9-6239-61C8A1311CF4}"/>
              </a:ext>
            </a:extLst>
          </p:cNvPr>
          <p:cNvSpPr>
            <a:spLocks noGrp="1"/>
          </p:cNvSpPr>
          <p:nvPr>
            <p:ph type="title"/>
          </p:nvPr>
        </p:nvSpPr>
        <p:spPr/>
        <p:txBody>
          <a:bodyPr/>
          <a:lstStyle/>
          <a:p>
            <a:endParaRPr lang="en-IT"/>
          </a:p>
        </p:txBody>
      </p:sp>
      <p:pic>
        <p:nvPicPr>
          <p:cNvPr id="6" name="Content Placeholder 5" descr="A screenshot of a cell phone&#10;&#10;Description automatically generated">
            <a:extLst>
              <a:ext uri="{FF2B5EF4-FFF2-40B4-BE49-F238E27FC236}">
                <a16:creationId xmlns:a16="http://schemas.microsoft.com/office/drawing/2014/main" id="{19451077-455F-380B-358F-FF1C754591A7}"/>
              </a:ext>
            </a:extLst>
          </p:cNvPr>
          <p:cNvPicPr>
            <a:picLocks noGrp="1" noChangeAspect="1"/>
          </p:cNvPicPr>
          <p:nvPr>
            <p:ph idx="1"/>
          </p:nvPr>
        </p:nvPicPr>
        <p:blipFill>
          <a:blip r:embed="rId2"/>
          <a:srcRect l="12419" t="5324"/>
          <a:stretch/>
        </p:blipFill>
        <p:spPr>
          <a:xfrm>
            <a:off x="-15777" y="0"/>
            <a:ext cx="5627759" cy="6858000"/>
          </a:xfrm>
        </p:spPr>
      </p:pic>
      <p:sp>
        <p:nvSpPr>
          <p:cNvPr id="4" name="Slide Number Placeholder 3">
            <a:extLst>
              <a:ext uri="{FF2B5EF4-FFF2-40B4-BE49-F238E27FC236}">
                <a16:creationId xmlns:a16="http://schemas.microsoft.com/office/drawing/2014/main" id="{AD66EF8B-2ED8-D81E-FF84-673D949C68CF}"/>
              </a:ext>
            </a:extLst>
          </p:cNvPr>
          <p:cNvSpPr>
            <a:spLocks noGrp="1"/>
          </p:cNvSpPr>
          <p:nvPr>
            <p:ph type="sldNum" sz="quarter" idx="12"/>
          </p:nvPr>
        </p:nvSpPr>
        <p:spPr/>
        <p:txBody>
          <a:bodyPr/>
          <a:lstStyle/>
          <a:p>
            <a:fld id="{450DB99E-82C2-7E4D-BA58-1C139DD33CE6}" type="slidenum">
              <a:rPr lang="en-US" altLang="en-IT" smtClean="0"/>
              <a:pPr/>
              <a:t>45</a:t>
            </a:fld>
            <a:endParaRPr lang="en-US" altLang="en-IT"/>
          </a:p>
        </p:txBody>
      </p:sp>
      <p:pic>
        <p:nvPicPr>
          <p:cNvPr id="8" name="Picture 7" descr="A white background with text and purple text&#10;&#10;Description automatically generated">
            <a:extLst>
              <a:ext uri="{FF2B5EF4-FFF2-40B4-BE49-F238E27FC236}">
                <a16:creationId xmlns:a16="http://schemas.microsoft.com/office/drawing/2014/main" id="{B6919381-5314-7A04-AA8D-120975F620D4}"/>
              </a:ext>
            </a:extLst>
          </p:cNvPr>
          <p:cNvPicPr>
            <a:picLocks noChangeAspect="1"/>
          </p:cNvPicPr>
          <p:nvPr/>
        </p:nvPicPr>
        <p:blipFill>
          <a:blip r:embed="rId3"/>
          <a:srcRect l="6112"/>
          <a:stretch/>
        </p:blipFill>
        <p:spPr>
          <a:xfrm>
            <a:off x="5443772" y="6779"/>
            <a:ext cx="3875196" cy="3170821"/>
          </a:xfrm>
          <a:prstGeom prst="rect">
            <a:avLst/>
          </a:prstGeom>
        </p:spPr>
      </p:pic>
      <p:pic>
        <p:nvPicPr>
          <p:cNvPr id="9" name="Picture 8" descr="A white background with text and purple text&#10;&#10;Description automatically generated">
            <a:extLst>
              <a:ext uri="{FF2B5EF4-FFF2-40B4-BE49-F238E27FC236}">
                <a16:creationId xmlns:a16="http://schemas.microsoft.com/office/drawing/2014/main" id="{72110A1A-D3D2-F815-A650-198DB3DB3AEA}"/>
              </a:ext>
            </a:extLst>
          </p:cNvPr>
          <p:cNvPicPr>
            <a:picLocks noChangeAspect="1"/>
          </p:cNvPicPr>
          <p:nvPr/>
        </p:nvPicPr>
        <p:blipFill>
          <a:blip r:embed="rId3"/>
          <a:srcRect t="37485" r="73389"/>
          <a:stretch/>
        </p:blipFill>
        <p:spPr>
          <a:xfrm>
            <a:off x="5611982" y="3068960"/>
            <a:ext cx="3538777" cy="7056341"/>
          </a:xfrm>
          <a:prstGeom prst="rect">
            <a:avLst/>
          </a:prstGeom>
        </p:spPr>
      </p:pic>
    </p:spTree>
    <p:extLst>
      <p:ext uri="{BB962C8B-B14F-4D97-AF65-F5344CB8AC3E}">
        <p14:creationId xmlns:p14="http://schemas.microsoft.com/office/powerpoint/2010/main" val="4169837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E73A-D118-0F45-474D-7E8D6EC7131A}"/>
              </a:ext>
            </a:extLst>
          </p:cNvPr>
          <p:cNvSpPr>
            <a:spLocks noGrp="1"/>
          </p:cNvSpPr>
          <p:nvPr>
            <p:ph type="title"/>
          </p:nvPr>
        </p:nvSpPr>
        <p:spPr/>
        <p:txBody>
          <a:bodyPr/>
          <a:lstStyle/>
          <a:p>
            <a:r>
              <a:rPr lang="en-IT" dirty="0"/>
              <a:t>Mainframe: Is it still relevant?</a:t>
            </a:r>
          </a:p>
        </p:txBody>
      </p:sp>
      <p:pic>
        <p:nvPicPr>
          <p:cNvPr id="6" name="Content Placeholder 5" descr="A screenshot of a phone&#10;&#10;Description automatically generated">
            <a:extLst>
              <a:ext uri="{FF2B5EF4-FFF2-40B4-BE49-F238E27FC236}">
                <a16:creationId xmlns:a16="http://schemas.microsoft.com/office/drawing/2014/main" id="{CC5E639E-0361-F5AF-C95C-DC2A4F7CA76A}"/>
              </a:ext>
            </a:extLst>
          </p:cNvPr>
          <p:cNvPicPr>
            <a:picLocks noGrp="1" noChangeAspect="1"/>
          </p:cNvPicPr>
          <p:nvPr>
            <p:ph idx="1"/>
          </p:nvPr>
        </p:nvPicPr>
        <p:blipFill>
          <a:blip r:embed="rId2"/>
          <a:srcRect t="20607"/>
          <a:stretch/>
        </p:blipFill>
        <p:spPr>
          <a:xfrm>
            <a:off x="1762674" y="1412776"/>
            <a:ext cx="5618655" cy="5442774"/>
          </a:xfrm>
        </p:spPr>
      </p:pic>
      <p:sp>
        <p:nvSpPr>
          <p:cNvPr id="4" name="Slide Number Placeholder 3">
            <a:extLst>
              <a:ext uri="{FF2B5EF4-FFF2-40B4-BE49-F238E27FC236}">
                <a16:creationId xmlns:a16="http://schemas.microsoft.com/office/drawing/2014/main" id="{C7288ADF-9010-DC44-5992-08F3E5EF3AC4}"/>
              </a:ext>
            </a:extLst>
          </p:cNvPr>
          <p:cNvSpPr>
            <a:spLocks noGrp="1"/>
          </p:cNvSpPr>
          <p:nvPr>
            <p:ph type="sldNum" sz="quarter" idx="12"/>
          </p:nvPr>
        </p:nvSpPr>
        <p:spPr/>
        <p:txBody>
          <a:bodyPr/>
          <a:lstStyle/>
          <a:p>
            <a:fld id="{450DB99E-82C2-7E4D-BA58-1C139DD33CE6}" type="slidenum">
              <a:rPr lang="en-US" altLang="en-IT" smtClean="0"/>
              <a:pPr/>
              <a:t>46</a:t>
            </a:fld>
            <a:endParaRPr lang="en-US" altLang="en-IT"/>
          </a:p>
        </p:txBody>
      </p:sp>
    </p:spTree>
    <p:extLst>
      <p:ext uri="{BB962C8B-B14F-4D97-AF65-F5344CB8AC3E}">
        <p14:creationId xmlns:p14="http://schemas.microsoft.com/office/powerpoint/2010/main" val="3165473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9E0E-DFE6-E806-7D01-A58F4ED17B5C}"/>
              </a:ext>
            </a:extLst>
          </p:cNvPr>
          <p:cNvSpPr>
            <a:spLocks noGrp="1"/>
          </p:cNvSpPr>
          <p:nvPr>
            <p:ph type="title"/>
          </p:nvPr>
        </p:nvSpPr>
        <p:spPr/>
        <p:txBody>
          <a:bodyPr/>
          <a:lstStyle/>
          <a:p>
            <a:r>
              <a:rPr lang="en-GB" dirty="0"/>
              <a:t>A core element for the future</a:t>
            </a:r>
            <a:endParaRPr lang="en-IT" dirty="0"/>
          </a:p>
        </p:txBody>
      </p:sp>
      <p:pic>
        <p:nvPicPr>
          <p:cNvPr id="6" name="Content Placeholder 5" descr="A close-up of a diagram&#10;&#10;Description automatically generated">
            <a:extLst>
              <a:ext uri="{FF2B5EF4-FFF2-40B4-BE49-F238E27FC236}">
                <a16:creationId xmlns:a16="http://schemas.microsoft.com/office/drawing/2014/main" id="{1A52B738-56F5-7EFE-AE69-39C4670C8A9E}"/>
              </a:ext>
            </a:extLst>
          </p:cNvPr>
          <p:cNvPicPr>
            <a:picLocks noGrp="1" noChangeAspect="1"/>
          </p:cNvPicPr>
          <p:nvPr>
            <p:ph idx="1"/>
          </p:nvPr>
        </p:nvPicPr>
        <p:blipFill>
          <a:blip r:embed="rId2"/>
          <a:stretch>
            <a:fillRect/>
          </a:stretch>
        </p:blipFill>
        <p:spPr>
          <a:xfrm>
            <a:off x="-19116" y="1694917"/>
            <a:ext cx="9182232" cy="3952118"/>
          </a:xfrm>
        </p:spPr>
      </p:pic>
      <p:sp>
        <p:nvSpPr>
          <p:cNvPr id="4" name="Slide Number Placeholder 3">
            <a:extLst>
              <a:ext uri="{FF2B5EF4-FFF2-40B4-BE49-F238E27FC236}">
                <a16:creationId xmlns:a16="http://schemas.microsoft.com/office/drawing/2014/main" id="{2CE1C912-4004-AC2D-78C3-0F670C519C3A}"/>
              </a:ext>
            </a:extLst>
          </p:cNvPr>
          <p:cNvSpPr>
            <a:spLocks noGrp="1"/>
          </p:cNvSpPr>
          <p:nvPr>
            <p:ph type="sldNum" sz="quarter" idx="12"/>
          </p:nvPr>
        </p:nvSpPr>
        <p:spPr/>
        <p:txBody>
          <a:bodyPr/>
          <a:lstStyle/>
          <a:p>
            <a:fld id="{450DB99E-82C2-7E4D-BA58-1C139DD33CE6}" type="slidenum">
              <a:rPr lang="en-US" altLang="en-IT" smtClean="0"/>
              <a:pPr/>
              <a:t>47</a:t>
            </a:fld>
            <a:endParaRPr lang="en-US" altLang="en-IT"/>
          </a:p>
        </p:txBody>
      </p:sp>
    </p:spTree>
    <p:extLst>
      <p:ext uri="{BB962C8B-B14F-4D97-AF65-F5344CB8AC3E}">
        <p14:creationId xmlns:p14="http://schemas.microsoft.com/office/powerpoint/2010/main" val="1416939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5BA8-E44A-DEE2-AA59-26FC52E8612D}"/>
              </a:ext>
            </a:extLst>
          </p:cNvPr>
          <p:cNvSpPr>
            <a:spLocks noGrp="1"/>
          </p:cNvSpPr>
          <p:nvPr>
            <p:ph type="title"/>
          </p:nvPr>
        </p:nvSpPr>
        <p:spPr>
          <a:xfrm>
            <a:off x="628650" y="2"/>
            <a:ext cx="7886700" cy="1325563"/>
          </a:xfrm>
        </p:spPr>
        <p:txBody>
          <a:bodyPr/>
          <a:lstStyle/>
          <a:p>
            <a:r>
              <a:rPr lang="en-GB" dirty="0"/>
              <a:t>Growth for both</a:t>
            </a:r>
            <a:endParaRPr lang="en-IT" dirty="0"/>
          </a:p>
        </p:txBody>
      </p:sp>
      <p:pic>
        <p:nvPicPr>
          <p:cNvPr id="6" name="Content Placeholder 5" descr="A comparison of blue and purple bars&#10;&#10;Description automatically generated">
            <a:extLst>
              <a:ext uri="{FF2B5EF4-FFF2-40B4-BE49-F238E27FC236}">
                <a16:creationId xmlns:a16="http://schemas.microsoft.com/office/drawing/2014/main" id="{4D451546-6D0D-9051-C9BA-7235EE5C4CE3}"/>
              </a:ext>
            </a:extLst>
          </p:cNvPr>
          <p:cNvPicPr>
            <a:picLocks noGrp="1" noChangeAspect="1"/>
          </p:cNvPicPr>
          <p:nvPr>
            <p:ph idx="1"/>
          </p:nvPr>
        </p:nvPicPr>
        <p:blipFill>
          <a:blip r:embed="rId2"/>
          <a:stretch>
            <a:fillRect/>
          </a:stretch>
        </p:blipFill>
        <p:spPr>
          <a:xfrm>
            <a:off x="2489117" y="1129721"/>
            <a:ext cx="4165765" cy="5585211"/>
          </a:xfrm>
        </p:spPr>
      </p:pic>
      <p:sp>
        <p:nvSpPr>
          <p:cNvPr id="4" name="Slide Number Placeholder 3">
            <a:extLst>
              <a:ext uri="{FF2B5EF4-FFF2-40B4-BE49-F238E27FC236}">
                <a16:creationId xmlns:a16="http://schemas.microsoft.com/office/drawing/2014/main" id="{F2DEF079-A9F5-29AE-9CEB-C764964A5A2F}"/>
              </a:ext>
            </a:extLst>
          </p:cNvPr>
          <p:cNvSpPr>
            <a:spLocks noGrp="1"/>
          </p:cNvSpPr>
          <p:nvPr>
            <p:ph type="sldNum" sz="quarter" idx="12"/>
          </p:nvPr>
        </p:nvSpPr>
        <p:spPr/>
        <p:txBody>
          <a:bodyPr/>
          <a:lstStyle/>
          <a:p>
            <a:fld id="{450DB99E-82C2-7E4D-BA58-1C139DD33CE6}" type="slidenum">
              <a:rPr lang="en-US" altLang="en-IT" smtClean="0"/>
              <a:pPr/>
              <a:t>48</a:t>
            </a:fld>
            <a:endParaRPr lang="en-US" altLang="en-IT"/>
          </a:p>
        </p:txBody>
      </p:sp>
    </p:spTree>
    <p:extLst>
      <p:ext uri="{BB962C8B-B14F-4D97-AF65-F5344CB8AC3E}">
        <p14:creationId xmlns:p14="http://schemas.microsoft.com/office/powerpoint/2010/main" val="348995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ED05-D8DB-8329-11B2-92EB99817935}"/>
              </a:ext>
            </a:extLst>
          </p:cNvPr>
          <p:cNvSpPr>
            <a:spLocks noGrp="1"/>
          </p:cNvSpPr>
          <p:nvPr>
            <p:ph type="title"/>
          </p:nvPr>
        </p:nvSpPr>
        <p:spPr/>
        <p:txBody>
          <a:bodyPr/>
          <a:lstStyle/>
          <a:p>
            <a:r>
              <a:rPr lang="en-GB" dirty="0"/>
              <a:t>Transformation includes modernization</a:t>
            </a:r>
            <a:endParaRPr lang="en-IT" dirty="0"/>
          </a:p>
        </p:txBody>
      </p:sp>
      <p:pic>
        <p:nvPicPr>
          <p:cNvPr id="6" name="Content Placeholder 5" descr="A screenshot of a graph&#10;&#10;Description automatically generated">
            <a:extLst>
              <a:ext uri="{FF2B5EF4-FFF2-40B4-BE49-F238E27FC236}">
                <a16:creationId xmlns:a16="http://schemas.microsoft.com/office/drawing/2014/main" id="{509E5A10-B80B-F52D-F5D3-03B0A30F46FC}"/>
              </a:ext>
            </a:extLst>
          </p:cNvPr>
          <p:cNvPicPr>
            <a:picLocks noGrp="1" noChangeAspect="1"/>
          </p:cNvPicPr>
          <p:nvPr>
            <p:ph idx="1"/>
          </p:nvPr>
        </p:nvPicPr>
        <p:blipFill>
          <a:blip r:embed="rId2"/>
          <a:stretch>
            <a:fillRect/>
          </a:stretch>
        </p:blipFill>
        <p:spPr>
          <a:xfrm>
            <a:off x="0" y="1471090"/>
            <a:ext cx="9133526" cy="3915820"/>
          </a:xfrm>
        </p:spPr>
      </p:pic>
      <p:sp>
        <p:nvSpPr>
          <p:cNvPr id="4" name="Slide Number Placeholder 3">
            <a:extLst>
              <a:ext uri="{FF2B5EF4-FFF2-40B4-BE49-F238E27FC236}">
                <a16:creationId xmlns:a16="http://schemas.microsoft.com/office/drawing/2014/main" id="{CFAA1CCC-2095-B129-2885-C49A6E6207A3}"/>
              </a:ext>
            </a:extLst>
          </p:cNvPr>
          <p:cNvSpPr>
            <a:spLocks noGrp="1"/>
          </p:cNvSpPr>
          <p:nvPr>
            <p:ph type="sldNum" sz="quarter" idx="12"/>
          </p:nvPr>
        </p:nvSpPr>
        <p:spPr/>
        <p:txBody>
          <a:bodyPr/>
          <a:lstStyle/>
          <a:p>
            <a:fld id="{450DB99E-82C2-7E4D-BA58-1C139DD33CE6}" type="slidenum">
              <a:rPr lang="en-US" altLang="en-IT" smtClean="0"/>
              <a:pPr/>
              <a:t>49</a:t>
            </a:fld>
            <a:endParaRPr lang="en-US" altLang="en-IT"/>
          </a:p>
        </p:txBody>
      </p:sp>
    </p:spTree>
    <p:extLst>
      <p:ext uri="{BB962C8B-B14F-4D97-AF65-F5344CB8AC3E}">
        <p14:creationId xmlns:p14="http://schemas.microsoft.com/office/powerpoint/2010/main" val="390031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4">
            <a:extLst>
              <a:ext uri="{FF2B5EF4-FFF2-40B4-BE49-F238E27FC236}">
                <a16:creationId xmlns:a16="http://schemas.microsoft.com/office/drawing/2014/main" id="{040B3FD5-1E4A-F988-8582-68120CE19234}"/>
              </a:ext>
            </a:extLst>
          </p:cNvPr>
          <p:cNvSpPr>
            <a:spLocks noGrp="1" noChangeArrowheads="1"/>
          </p:cNvSpPr>
          <p:nvPr>
            <p:ph type="title"/>
          </p:nvPr>
        </p:nvSpPr>
        <p:spPr/>
        <p:txBody>
          <a:bodyPr>
            <a:normAutofit fontScale="90000"/>
          </a:bodyPr>
          <a:lstStyle/>
          <a:p>
            <a:r>
              <a:rPr lang="en-US" altLang="en-IT" dirty="0"/>
              <a:t>Migrating to</a:t>
            </a:r>
            <a:r>
              <a:rPr lang="en-US" altLang="en-IT" dirty="0">
                <a:sym typeface="Wingdings" pitchFamily="2" charset="2"/>
              </a:rPr>
              <a:t> Microservices Requires an architectural Perspective</a:t>
            </a:r>
            <a:endParaRPr lang="en-US" altLang="en-IT" dirty="0"/>
          </a:p>
        </p:txBody>
      </p:sp>
      <p:sp>
        <p:nvSpPr>
          <p:cNvPr id="144389" name="Rectangle 5">
            <a:extLst>
              <a:ext uri="{FF2B5EF4-FFF2-40B4-BE49-F238E27FC236}">
                <a16:creationId xmlns:a16="http://schemas.microsoft.com/office/drawing/2014/main" id="{7441B04D-AF5B-DB14-3CB9-186C73E27BED}"/>
              </a:ext>
            </a:extLst>
          </p:cNvPr>
          <p:cNvSpPr>
            <a:spLocks noGrp="1" noChangeArrowheads="1"/>
          </p:cNvSpPr>
          <p:nvPr>
            <p:ph idx="1"/>
          </p:nvPr>
        </p:nvSpPr>
        <p:spPr/>
        <p:txBody>
          <a:bodyPr/>
          <a:lstStyle/>
          <a:p>
            <a:r>
              <a:rPr lang="en-US" altLang="en-IT"/>
              <a:t>A software system’s architecture typically is not (and should not be) a uniform monolith</a:t>
            </a:r>
          </a:p>
          <a:p>
            <a:r>
              <a:rPr lang="en-US" altLang="en-IT"/>
              <a:t>A software system’s architecture should be a composition and interplay of different elements</a:t>
            </a:r>
          </a:p>
          <a:p>
            <a:pPr lvl="1"/>
            <a:r>
              <a:rPr lang="en-US" altLang="en-IT"/>
              <a:t>Processing </a:t>
            </a:r>
          </a:p>
          <a:p>
            <a:pPr lvl="1"/>
            <a:r>
              <a:rPr lang="en-US" altLang="en-IT"/>
              <a:t>Data, also referred as information or state</a:t>
            </a:r>
          </a:p>
          <a:p>
            <a:pPr lvl="1"/>
            <a:r>
              <a:rPr lang="en-US" altLang="en-IT"/>
              <a:t>Interaction</a:t>
            </a:r>
          </a:p>
        </p:txBody>
      </p:sp>
      <p:sp>
        <p:nvSpPr>
          <p:cNvPr id="2" name="Slide Number Placeholder 4">
            <a:extLst>
              <a:ext uri="{FF2B5EF4-FFF2-40B4-BE49-F238E27FC236}">
                <a16:creationId xmlns:a16="http://schemas.microsoft.com/office/drawing/2014/main" id="{8183051C-C6DD-26C4-36DD-B50ACDEBC0E9}"/>
              </a:ext>
            </a:extLst>
          </p:cNvPr>
          <p:cNvSpPr>
            <a:spLocks noGrp="1"/>
          </p:cNvSpPr>
          <p:nvPr>
            <p:ph type="sldNum" sz="quarter" idx="12"/>
          </p:nvPr>
        </p:nvSpPr>
        <p:spPr/>
        <p:txBody>
          <a:bodyPr/>
          <a:lstStyle/>
          <a:p>
            <a:fld id="{0E4CC5B4-5656-1F47-9940-EC449F4BDA31}" type="slidenum">
              <a:rPr lang="en-US" altLang="en-IT"/>
              <a:pPr/>
              <a:t>5</a:t>
            </a:fld>
            <a:endParaRPr lang="en-US" altLang="en-IT"/>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2C4F-D1D7-D6F2-911D-CEE899FDBA2D}"/>
              </a:ext>
            </a:extLst>
          </p:cNvPr>
          <p:cNvSpPr>
            <a:spLocks noGrp="1"/>
          </p:cNvSpPr>
          <p:nvPr>
            <p:ph type="title"/>
          </p:nvPr>
        </p:nvSpPr>
        <p:spPr/>
        <p:txBody>
          <a:bodyPr/>
          <a:lstStyle/>
          <a:p>
            <a:r>
              <a:rPr lang="en-IT" dirty="0"/>
              <a:t>Wrapping it up…</a:t>
            </a:r>
          </a:p>
        </p:txBody>
      </p:sp>
      <p:sp>
        <p:nvSpPr>
          <p:cNvPr id="3" name="Content Placeholder 2">
            <a:extLst>
              <a:ext uri="{FF2B5EF4-FFF2-40B4-BE49-F238E27FC236}">
                <a16:creationId xmlns:a16="http://schemas.microsoft.com/office/drawing/2014/main" id="{8261CD9D-FF36-B758-EC3E-043BFCEB948E}"/>
              </a:ext>
            </a:extLst>
          </p:cNvPr>
          <p:cNvSpPr>
            <a:spLocks noGrp="1"/>
          </p:cNvSpPr>
          <p:nvPr>
            <p:ph idx="1"/>
          </p:nvPr>
        </p:nvSpPr>
        <p:spPr>
          <a:xfrm>
            <a:off x="0" y="1412776"/>
            <a:ext cx="9144000" cy="5308700"/>
          </a:xfrm>
        </p:spPr>
        <p:txBody>
          <a:bodyPr>
            <a:normAutofit/>
          </a:bodyPr>
          <a:lstStyle/>
          <a:p>
            <a:r>
              <a:rPr lang="en-IT" dirty="0"/>
              <a:t>Microservices are the next-gen iteration of software architectures, mainframe scenario is key and relevant.</a:t>
            </a:r>
          </a:p>
          <a:p>
            <a:endParaRPr lang="en-IT" dirty="0"/>
          </a:p>
          <a:p>
            <a:r>
              <a:rPr lang="en-IT" dirty="0"/>
              <a:t>Key problem: migrating to µS from monoliths!</a:t>
            </a:r>
          </a:p>
          <a:p>
            <a:pPr lvl="1"/>
            <a:r>
              <a:rPr lang="en-GB" dirty="0"/>
              <a:t>M</a:t>
            </a:r>
            <a:r>
              <a:rPr lang="en-IT" dirty="0"/>
              <a:t>onoliths are still very much typical in industry!</a:t>
            </a:r>
          </a:p>
          <a:p>
            <a:pPr marL="457200" lvl="1" indent="0">
              <a:buNone/>
            </a:pPr>
            <a:endParaRPr lang="en-IT" dirty="0"/>
          </a:p>
          <a:p>
            <a:r>
              <a:rPr lang="en-GB" dirty="0"/>
              <a:t>Mainframe </a:t>
            </a:r>
            <a:r>
              <a:rPr lang="en-GB" dirty="0">
                <a:sym typeface="Wingdings" pitchFamily="2" charset="2"/>
              </a:rPr>
              <a:t> </a:t>
            </a:r>
            <a:r>
              <a:rPr lang="en-GB" dirty="0"/>
              <a:t>µS C</a:t>
            </a:r>
            <a:r>
              <a:rPr lang="en-IT" dirty="0"/>
              <a:t>onfigurations also require evolution</a:t>
            </a:r>
          </a:p>
          <a:p>
            <a:endParaRPr lang="en-IT" dirty="0"/>
          </a:p>
          <a:p>
            <a:r>
              <a:rPr lang="en-IT" dirty="0"/>
              <a:t>Microservice Migration Patterns aid in planning µS migration!</a:t>
            </a:r>
          </a:p>
        </p:txBody>
      </p:sp>
      <p:sp>
        <p:nvSpPr>
          <p:cNvPr id="4" name="Slide Number Placeholder 3">
            <a:extLst>
              <a:ext uri="{FF2B5EF4-FFF2-40B4-BE49-F238E27FC236}">
                <a16:creationId xmlns:a16="http://schemas.microsoft.com/office/drawing/2014/main" id="{86D1AF07-97DD-41E8-0546-3485A3B376F1}"/>
              </a:ext>
            </a:extLst>
          </p:cNvPr>
          <p:cNvSpPr>
            <a:spLocks noGrp="1"/>
          </p:cNvSpPr>
          <p:nvPr>
            <p:ph type="sldNum" sz="quarter" idx="12"/>
          </p:nvPr>
        </p:nvSpPr>
        <p:spPr/>
        <p:txBody>
          <a:bodyPr/>
          <a:lstStyle/>
          <a:p>
            <a:fld id="{450DB99E-82C2-7E4D-BA58-1C139DD33CE6}" type="slidenum">
              <a:rPr lang="en-US" altLang="en-IT" smtClean="0"/>
              <a:pPr/>
              <a:t>50</a:t>
            </a:fld>
            <a:endParaRPr lang="en-US" altLang="en-IT"/>
          </a:p>
        </p:txBody>
      </p:sp>
    </p:spTree>
    <p:extLst>
      <p:ext uri="{BB962C8B-B14F-4D97-AF65-F5344CB8AC3E}">
        <p14:creationId xmlns:p14="http://schemas.microsoft.com/office/powerpoint/2010/main" val="302004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E7F3-C0A7-9791-EF30-D64B62C566E4}"/>
              </a:ext>
            </a:extLst>
          </p:cNvPr>
          <p:cNvSpPr>
            <a:spLocks noGrp="1"/>
          </p:cNvSpPr>
          <p:nvPr>
            <p:ph type="title"/>
          </p:nvPr>
        </p:nvSpPr>
        <p:spPr>
          <a:xfrm>
            <a:off x="628650" y="2766220"/>
            <a:ext cx="7886700" cy="1325563"/>
          </a:xfrm>
        </p:spPr>
        <p:txBody>
          <a:bodyPr/>
          <a:lstStyle/>
          <a:p>
            <a:r>
              <a:rPr lang="en-GB" dirty="0"/>
              <a:t>Q</a:t>
            </a:r>
            <a:r>
              <a:rPr lang="en-IT" dirty="0"/>
              <a:t>uestions?</a:t>
            </a:r>
          </a:p>
        </p:txBody>
      </p:sp>
      <p:sp>
        <p:nvSpPr>
          <p:cNvPr id="4" name="Slide Number Placeholder 3">
            <a:extLst>
              <a:ext uri="{FF2B5EF4-FFF2-40B4-BE49-F238E27FC236}">
                <a16:creationId xmlns:a16="http://schemas.microsoft.com/office/drawing/2014/main" id="{7006A36A-C4B4-6301-E4D4-C22C513F4F31}"/>
              </a:ext>
            </a:extLst>
          </p:cNvPr>
          <p:cNvSpPr>
            <a:spLocks noGrp="1"/>
          </p:cNvSpPr>
          <p:nvPr>
            <p:ph type="sldNum" sz="quarter" idx="12"/>
          </p:nvPr>
        </p:nvSpPr>
        <p:spPr/>
        <p:txBody>
          <a:bodyPr/>
          <a:lstStyle/>
          <a:p>
            <a:fld id="{450DB99E-82C2-7E4D-BA58-1C139DD33CE6}" type="slidenum">
              <a:rPr lang="en-US" altLang="en-IT" smtClean="0"/>
              <a:pPr/>
              <a:t>51</a:t>
            </a:fld>
            <a:endParaRPr lang="en-US" altLang="en-IT"/>
          </a:p>
        </p:txBody>
      </p:sp>
    </p:spTree>
    <p:extLst>
      <p:ext uri="{BB962C8B-B14F-4D97-AF65-F5344CB8AC3E}">
        <p14:creationId xmlns:p14="http://schemas.microsoft.com/office/powerpoint/2010/main" val="262585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DA78FE61-6EC9-DBF4-2383-91CF15CE2816}"/>
              </a:ext>
            </a:extLst>
          </p:cNvPr>
          <p:cNvSpPr>
            <a:spLocks noGrp="1" noChangeArrowheads="1"/>
          </p:cNvSpPr>
          <p:nvPr>
            <p:ph type="title"/>
          </p:nvPr>
        </p:nvSpPr>
        <p:spPr/>
        <p:txBody>
          <a:bodyPr/>
          <a:lstStyle/>
          <a:p>
            <a:r>
              <a:rPr lang="en-US" altLang="en-IT" dirty="0"/>
              <a:t>Microservices</a:t>
            </a:r>
          </a:p>
        </p:txBody>
      </p:sp>
      <p:sp>
        <p:nvSpPr>
          <p:cNvPr id="146435" name="Rectangle 3">
            <a:extLst>
              <a:ext uri="{FF2B5EF4-FFF2-40B4-BE49-F238E27FC236}">
                <a16:creationId xmlns:a16="http://schemas.microsoft.com/office/drawing/2014/main" id="{CF5B229F-487A-483D-7F0B-E56A51CCC2E6}"/>
              </a:ext>
            </a:extLst>
          </p:cNvPr>
          <p:cNvSpPr>
            <a:spLocks noGrp="1" noChangeArrowheads="1"/>
          </p:cNvSpPr>
          <p:nvPr>
            <p:ph idx="1"/>
          </p:nvPr>
        </p:nvSpPr>
        <p:spPr>
          <a:xfrm>
            <a:off x="685800" y="1600200"/>
            <a:ext cx="7772400" cy="4878388"/>
          </a:xfrm>
        </p:spPr>
        <p:txBody>
          <a:bodyPr/>
          <a:lstStyle/>
          <a:p>
            <a:r>
              <a:rPr lang="en-US" altLang="en-IT" sz="2200" dirty="0"/>
              <a:t>Elements that encapsulate processing and data in a system’s architecture are referred to as </a:t>
            </a:r>
            <a:r>
              <a:rPr lang="en-US" altLang="en-IT" sz="2200" i="1" dirty="0"/>
              <a:t>software component containers</a:t>
            </a:r>
            <a:endParaRPr lang="en-US" altLang="en-IT" sz="2200" dirty="0"/>
          </a:p>
          <a:p>
            <a:r>
              <a:rPr lang="en-US" altLang="en-IT" sz="2200" b="1" dirty="0"/>
              <a:t>Definition</a:t>
            </a:r>
            <a:endParaRPr lang="en-US" altLang="en-IT" sz="2200" dirty="0"/>
          </a:p>
          <a:p>
            <a:pPr lvl="1"/>
            <a:r>
              <a:rPr lang="en-US" altLang="en-IT" sz="2200" dirty="0"/>
              <a:t>A </a:t>
            </a:r>
            <a:r>
              <a:rPr lang="en-US" altLang="en-IT" sz="2200" i="1" dirty="0"/>
              <a:t>software container</a:t>
            </a:r>
            <a:r>
              <a:rPr lang="en-US" altLang="en-IT" sz="2200" dirty="0"/>
              <a:t> is an architectural entity that </a:t>
            </a:r>
          </a:p>
          <a:p>
            <a:pPr lvl="2"/>
            <a:r>
              <a:rPr lang="en-US" altLang="en-IT" sz="2200" dirty="0"/>
              <a:t>encapsulates a subset of the system’s functionality and/or data</a:t>
            </a:r>
          </a:p>
          <a:p>
            <a:pPr lvl="2"/>
            <a:r>
              <a:rPr lang="en-US" altLang="en-IT" sz="2200" dirty="0"/>
              <a:t>restricts access to that subset via an explicitly defined interface</a:t>
            </a:r>
          </a:p>
          <a:p>
            <a:pPr lvl="2"/>
            <a:r>
              <a:rPr lang="en-US" altLang="en-IT" sz="2200" dirty="0"/>
              <a:t>has explicitly defined dependencies on its required execution context</a:t>
            </a:r>
          </a:p>
          <a:p>
            <a:r>
              <a:rPr lang="en-US" altLang="en-IT" sz="2200" dirty="0"/>
              <a:t>Components typically provide application-specific services</a:t>
            </a:r>
          </a:p>
        </p:txBody>
      </p:sp>
      <p:sp>
        <p:nvSpPr>
          <p:cNvPr id="2" name="Slide Number Placeholder 4">
            <a:extLst>
              <a:ext uri="{FF2B5EF4-FFF2-40B4-BE49-F238E27FC236}">
                <a16:creationId xmlns:a16="http://schemas.microsoft.com/office/drawing/2014/main" id="{DE33EAB9-AA69-BF3F-41A0-40FBC828588B}"/>
              </a:ext>
            </a:extLst>
          </p:cNvPr>
          <p:cNvSpPr>
            <a:spLocks noGrp="1"/>
          </p:cNvSpPr>
          <p:nvPr>
            <p:ph type="sldNum" sz="quarter" idx="12"/>
          </p:nvPr>
        </p:nvSpPr>
        <p:spPr/>
        <p:txBody>
          <a:bodyPr/>
          <a:lstStyle/>
          <a:p>
            <a:fld id="{0F9A0B2F-8DDD-C742-A381-1C07DEDE9888}" type="slidenum">
              <a:rPr lang="en-US" altLang="en-IT"/>
              <a:pPr/>
              <a:t>6</a:t>
            </a:fld>
            <a:endParaRPr lang="en-US" altLang="en-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AC5C1837-326E-66C7-EF61-0CB7CB595475}"/>
              </a:ext>
            </a:extLst>
          </p:cNvPr>
          <p:cNvSpPr>
            <a:spLocks noGrp="1" noChangeArrowheads="1"/>
          </p:cNvSpPr>
          <p:nvPr>
            <p:ph type="title"/>
          </p:nvPr>
        </p:nvSpPr>
        <p:spPr/>
        <p:txBody>
          <a:bodyPr/>
          <a:lstStyle/>
          <a:p>
            <a:r>
              <a:rPr lang="en-US" altLang="en-IT" dirty="0"/>
              <a:t>For example: Eliciting/Modelling the Connectors</a:t>
            </a:r>
          </a:p>
        </p:txBody>
      </p:sp>
      <p:sp>
        <p:nvSpPr>
          <p:cNvPr id="148483" name="Rectangle 3">
            <a:extLst>
              <a:ext uri="{FF2B5EF4-FFF2-40B4-BE49-F238E27FC236}">
                <a16:creationId xmlns:a16="http://schemas.microsoft.com/office/drawing/2014/main" id="{F189BF0A-5E70-C151-76FA-528F962F559B}"/>
              </a:ext>
            </a:extLst>
          </p:cNvPr>
          <p:cNvSpPr>
            <a:spLocks noGrp="1" noChangeArrowheads="1"/>
          </p:cNvSpPr>
          <p:nvPr>
            <p:ph idx="1"/>
          </p:nvPr>
        </p:nvSpPr>
        <p:spPr>
          <a:xfrm>
            <a:off x="685800" y="1676402"/>
            <a:ext cx="7772400" cy="4841875"/>
          </a:xfrm>
        </p:spPr>
        <p:txBody>
          <a:bodyPr>
            <a:normAutofit fontScale="92500" lnSpcReduction="10000"/>
          </a:bodyPr>
          <a:lstStyle/>
          <a:p>
            <a:pPr>
              <a:lnSpc>
                <a:spcPct val="90000"/>
              </a:lnSpc>
            </a:pPr>
            <a:r>
              <a:rPr lang="en-US" altLang="en-IT">
                <a:cs typeface="Times New Roman" panose="02020603050405020304" pitchFamily="18" charset="0"/>
              </a:rPr>
              <a:t>In complex systems </a:t>
            </a:r>
            <a:r>
              <a:rPr lang="en-US" altLang="en-IT" i="1">
                <a:cs typeface="Times New Roman" panose="02020603050405020304" pitchFamily="18" charset="0"/>
              </a:rPr>
              <a:t>interaction</a:t>
            </a:r>
            <a:r>
              <a:rPr lang="en-US" altLang="en-IT">
                <a:cs typeface="Times New Roman" panose="02020603050405020304" pitchFamily="18" charset="0"/>
              </a:rPr>
              <a:t> may become more important and challenging than the functionality of the individual components</a:t>
            </a:r>
          </a:p>
          <a:p>
            <a:pPr>
              <a:lnSpc>
                <a:spcPct val="90000"/>
              </a:lnSpc>
            </a:pPr>
            <a:r>
              <a:rPr lang="en-US" altLang="en-IT" b="1"/>
              <a:t>Definition</a:t>
            </a:r>
            <a:endParaRPr lang="en-US" altLang="en-IT"/>
          </a:p>
          <a:p>
            <a:pPr lvl="1">
              <a:lnSpc>
                <a:spcPct val="90000"/>
              </a:lnSpc>
            </a:pPr>
            <a:r>
              <a:rPr lang="en-US" altLang="en-IT"/>
              <a:t>A </a:t>
            </a:r>
            <a:r>
              <a:rPr lang="en-US" altLang="en-IT" i="1"/>
              <a:t>software connector</a:t>
            </a:r>
            <a:r>
              <a:rPr lang="en-US" altLang="en-IT"/>
              <a:t> is an architectural building block tasked with effecting and regulating interactions among components</a:t>
            </a:r>
          </a:p>
          <a:p>
            <a:pPr>
              <a:lnSpc>
                <a:spcPct val="90000"/>
              </a:lnSpc>
            </a:pPr>
            <a:r>
              <a:rPr lang="en-US" altLang="en-IT">
                <a:cs typeface="Times New Roman" panose="02020603050405020304" pitchFamily="18" charset="0"/>
              </a:rPr>
              <a:t>In many software systems connectors are usually simple procedure calls or shared data accesses</a:t>
            </a:r>
          </a:p>
          <a:p>
            <a:pPr lvl="1">
              <a:lnSpc>
                <a:spcPct val="90000"/>
              </a:lnSpc>
            </a:pPr>
            <a:r>
              <a:rPr lang="en-US" altLang="en-IT"/>
              <a:t>Much more sophisticated and complex connectors are possible!</a:t>
            </a:r>
          </a:p>
          <a:p>
            <a:pPr>
              <a:lnSpc>
                <a:spcPct val="90000"/>
              </a:lnSpc>
            </a:pPr>
            <a:r>
              <a:rPr lang="en-US" altLang="en-IT"/>
              <a:t>Connectors typically provide application-independent interaction facilities</a:t>
            </a:r>
          </a:p>
        </p:txBody>
      </p:sp>
      <p:sp>
        <p:nvSpPr>
          <p:cNvPr id="2" name="Slide Number Placeholder 4">
            <a:extLst>
              <a:ext uri="{FF2B5EF4-FFF2-40B4-BE49-F238E27FC236}">
                <a16:creationId xmlns:a16="http://schemas.microsoft.com/office/drawing/2014/main" id="{0FDCF1E8-F294-44BA-3811-167615C03EEC}"/>
              </a:ext>
            </a:extLst>
          </p:cNvPr>
          <p:cNvSpPr>
            <a:spLocks noGrp="1"/>
          </p:cNvSpPr>
          <p:nvPr>
            <p:ph type="sldNum" sz="quarter" idx="12"/>
          </p:nvPr>
        </p:nvSpPr>
        <p:spPr/>
        <p:txBody>
          <a:bodyPr/>
          <a:lstStyle/>
          <a:p>
            <a:fld id="{1BC48CD9-13B0-E24B-BC2F-E3EE446F66EF}" type="slidenum">
              <a:rPr lang="en-US" altLang="en-IT"/>
              <a:pPr/>
              <a:t>7</a:t>
            </a:fld>
            <a:endParaRPr lang="en-US" altLang="en-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4">
            <a:extLst>
              <a:ext uri="{FF2B5EF4-FFF2-40B4-BE49-F238E27FC236}">
                <a16:creationId xmlns:a16="http://schemas.microsoft.com/office/drawing/2014/main" id="{3013E018-1770-920E-41BD-0F71080C01C8}"/>
              </a:ext>
            </a:extLst>
          </p:cNvPr>
          <p:cNvSpPr>
            <a:spLocks noGrp="1" noChangeArrowheads="1"/>
          </p:cNvSpPr>
          <p:nvPr>
            <p:ph type="title"/>
          </p:nvPr>
        </p:nvSpPr>
        <p:spPr/>
        <p:txBody>
          <a:bodyPr/>
          <a:lstStyle/>
          <a:p>
            <a:r>
              <a:rPr lang="en-US" altLang="en-IT"/>
              <a:t>Examples of Connectors</a:t>
            </a:r>
          </a:p>
        </p:txBody>
      </p:sp>
      <p:sp>
        <p:nvSpPr>
          <p:cNvPr id="150533" name="Rectangle 5">
            <a:extLst>
              <a:ext uri="{FF2B5EF4-FFF2-40B4-BE49-F238E27FC236}">
                <a16:creationId xmlns:a16="http://schemas.microsoft.com/office/drawing/2014/main" id="{CE49853D-8560-AC78-663D-F983C073936C}"/>
              </a:ext>
            </a:extLst>
          </p:cNvPr>
          <p:cNvSpPr>
            <a:spLocks noGrp="1" noChangeArrowheads="1"/>
          </p:cNvSpPr>
          <p:nvPr>
            <p:ph idx="1"/>
          </p:nvPr>
        </p:nvSpPr>
        <p:spPr/>
        <p:txBody>
          <a:bodyPr/>
          <a:lstStyle/>
          <a:p>
            <a:r>
              <a:rPr lang="en-US" altLang="en-IT"/>
              <a:t>Procedure call connectors </a:t>
            </a:r>
          </a:p>
          <a:p>
            <a:r>
              <a:rPr lang="en-US" altLang="en-IT"/>
              <a:t>Shared memory connectors </a:t>
            </a:r>
          </a:p>
          <a:p>
            <a:r>
              <a:rPr lang="en-US" altLang="en-IT"/>
              <a:t>Message passing connectors </a:t>
            </a:r>
          </a:p>
          <a:p>
            <a:r>
              <a:rPr lang="en-US" altLang="en-IT"/>
              <a:t>Streaming connectors </a:t>
            </a:r>
          </a:p>
          <a:p>
            <a:r>
              <a:rPr lang="en-US" altLang="en-IT"/>
              <a:t>Distribution connectors</a:t>
            </a:r>
          </a:p>
          <a:p>
            <a:r>
              <a:rPr lang="en-US" altLang="en-IT"/>
              <a:t>Wrapper/adaptor connectors </a:t>
            </a:r>
          </a:p>
          <a:p>
            <a:endParaRPr lang="en-US" altLang="en-IT"/>
          </a:p>
        </p:txBody>
      </p:sp>
      <p:sp>
        <p:nvSpPr>
          <p:cNvPr id="2" name="Slide Number Placeholder 4">
            <a:extLst>
              <a:ext uri="{FF2B5EF4-FFF2-40B4-BE49-F238E27FC236}">
                <a16:creationId xmlns:a16="http://schemas.microsoft.com/office/drawing/2014/main" id="{028305C1-8CC6-7670-DBD2-DCC1EEF9F2DF}"/>
              </a:ext>
            </a:extLst>
          </p:cNvPr>
          <p:cNvSpPr>
            <a:spLocks noGrp="1"/>
          </p:cNvSpPr>
          <p:nvPr>
            <p:ph type="sldNum" sz="quarter" idx="12"/>
          </p:nvPr>
        </p:nvSpPr>
        <p:spPr/>
        <p:txBody>
          <a:bodyPr/>
          <a:lstStyle/>
          <a:p>
            <a:fld id="{D08E1352-223D-BE46-937A-395510A7C9B0}" type="slidenum">
              <a:rPr lang="en-US" altLang="en-IT"/>
              <a:pPr/>
              <a:t>8</a:t>
            </a:fld>
            <a:endParaRPr lang="en-US" altLang="en-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889B451C-6863-031E-F63C-1247B799777E}"/>
              </a:ext>
            </a:extLst>
          </p:cNvPr>
          <p:cNvSpPr>
            <a:spLocks noGrp="1" noChangeArrowheads="1"/>
          </p:cNvSpPr>
          <p:nvPr>
            <p:ph type="title"/>
          </p:nvPr>
        </p:nvSpPr>
        <p:spPr/>
        <p:txBody>
          <a:bodyPr/>
          <a:lstStyle/>
          <a:p>
            <a:r>
              <a:rPr lang="en-US" altLang="en-IT" dirty="0"/>
              <a:t>For example: Extracting the Configurations</a:t>
            </a:r>
          </a:p>
        </p:txBody>
      </p:sp>
      <p:sp>
        <p:nvSpPr>
          <p:cNvPr id="152579" name="Rectangle 3">
            <a:extLst>
              <a:ext uri="{FF2B5EF4-FFF2-40B4-BE49-F238E27FC236}">
                <a16:creationId xmlns:a16="http://schemas.microsoft.com/office/drawing/2014/main" id="{CF908D9F-9FE9-B1E0-E100-F0D302F80583}"/>
              </a:ext>
            </a:extLst>
          </p:cNvPr>
          <p:cNvSpPr>
            <a:spLocks noGrp="1" noChangeArrowheads="1"/>
          </p:cNvSpPr>
          <p:nvPr>
            <p:ph idx="1"/>
          </p:nvPr>
        </p:nvSpPr>
        <p:spPr/>
        <p:txBody>
          <a:bodyPr/>
          <a:lstStyle/>
          <a:p>
            <a:r>
              <a:rPr lang="en-US" altLang="en-IT"/>
              <a:t>Components and connectors are composed in a specific way in a given system’s architecture to accomplish that system’s objective</a:t>
            </a:r>
          </a:p>
          <a:p>
            <a:r>
              <a:rPr lang="en-US" altLang="en-IT" b="1">
                <a:cs typeface="Times New Roman" panose="02020603050405020304" pitchFamily="18" charset="0"/>
              </a:rPr>
              <a:t>Definition</a:t>
            </a:r>
          </a:p>
          <a:p>
            <a:pPr lvl="1"/>
            <a:r>
              <a:rPr lang="en-US" altLang="en-IT">
                <a:cs typeface="Times New Roman" panose="02020603050405020304" pitchFamily="18" charset="0"/>
              </a:rPr>
              <a:t>An </a:t>
            </a:r>
            <a:r>
              <a:rPr lang="en-US" altLang="en-IT" i="1">
                <a:cs typeface="Times New Roman" panose="02020603050405020304" pitchFamily="18" charset="0"/>
              </a:rPr>
              <a:t>architectural configuration</a:t>
            </a:r>
            <a:r>
              <a:rPr lang="en-US" altLang="en-IT">
                <a:cs typeface="Times New Roman" panose="02020603050405020304" pitchFamily="18" charset="0"/>
              </a:rPr>
              <a:t>, or topology, is a set of specific associations between the components and connectors of a software system’s architecture</a:t>
            </a:r>
          </a:p>
        </p:txBody>
      </p:sp>
      <p:sp>
        <p:nvSpPr>
          <p:cNvPr id="2" name="Slide Number Placeholder 4">
            <a:extLst>
              <a:ext uri="{FF2B5EF4-FFF2-40B4-BE49-F238E27FC236}">
                <a16:creationId xmlns:a16="http://schemas.microsoft.com/office/drawing/2014/main" id="{4F8A0B45-AD68-E99C-8BA8-2875A86AA072}"/>
              </a:ext>
            </a:extLst>
          </p:cNvPr>
          <p:cNvSpPr>
            <a:spLocks noGrp="1"/>
          </p:cNvSpPr>
          <p:nvPr>
            <p:ph type="sldNum" sz="quarter" idx="12"/>
          </p:nvPr>
        </p:nvSpPr>
        <p:spPr/>
        <p:txBody>
          <a:bodyPr/>
          <a:lstStyle/>
          <a:p>
            <a:fld id="{CDB0460E-CFDA-6E4E-B6E0-95EF01EF9E23}" type="slidenum">
              <a:rPr lang="en-US" altLang="en-IT"/>
              <a:pPr/>
              <a:t>9</a:t>
            </a:fld>
            <a:endParaRPr lang="en-US" altLang="en-IT"/>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354</TotalTime>
  <Words>1864</Words>
  <Application>Microsoft Macintosh PowerPoint</Application>
  <PresentationFormat>On-screen Show (4:3)</PresentationFormat>
  <Paragraphs>223</Paragraphs>
  <Slides>51</Slides>
  <Notes>11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Aptos</vt:lpstr>
      <vt:lpstr>Aptos Display</vt:lpstr>
      <vt:lpstr>Arial</vt:lpstr>
      <vt:lpstr>Georgia (Body)</vt:lpstr>
      <vt:lpstr>Helvetica</vt:lpstr>
      <vt:lpstr>Segoe UI</vt:lpstr>
      <vt:lpstr>STIXTwoText</vt:lpstr>
      <vt:lpstr>Times New Roman</vt:lpstr>
      <vt:lpstr>Wingdings</vt:lpstr>
      <vt:lpstr>Office Theme</vt:lpstr>
      <vt:lpstr>Microservices Migration Patterns</vt:lpstr>
      <vt:lpstr>First? A bit of refresh…</vt:lpstr>
      <vt:lpstr>Microservices  Deployment</vt:lpstr>
      <vt:lpstr>A Legacy System’s Deployment Architectural Perspective</vt:lpstr>
      <vt:lpstr>Migrating to Microservices Requires an architectural Perspective</vt:lpstr>
      <vt:lpstr>Microservices</vt:lpstr>
      <vt:lpstr>For example: Eliciting/Modelling the Connectors</vt:lpstr>
      <vt:lpstr>Examples of Connectors</vt:lpstr>
      <vt:lpstr>For example: Extracting the Configurations</vt:lpstr>
      <vt:lpstr>An Example Configuration</vt:lpstr>
      <vt:lpstr>PowerPoint Presentation</vt:lpstr>
      <vt:lpstr>What problem do we need to solve? Monolithic Systems</vt:lpstr>
      <vt:lpstr>How do I migrate from these monoliths* to µS*?</vt:lpstr>
      <vt:lpstr>Mainframe Replication and Disaster Recovery Services </vt:lpstr>
      <vt:lpstr>Mainframe Replication and Disaster Recovery Services </vt:lpstr>
      <vt:lpstr>Mainframe Replication and Disaster Recovery Services </vt:lpstr>
      <vt:lpstr>Mainframe Replication and Disaster Recovery Services </vt:lpstr>
      <vt:lpstr>Mainframe Replication and Disaster Recovery Services </vt:lpstr>
      <vt:lpstr>Mainframe Replication and Disaster Recovery Services </vt:lpstr>
      <vt:lpstr>Challenges</vt:lpstr>
      <vt:lpstr>Criteria for Service Offer</vt:lpstr>
      <vt:lpstr>Microservices Migration Patterns</vt:lpstr>
      <vt:lpstr>Recover the current architecture</vt:lpstr>
      <vt:lpstr>Decompose the monolith</vt:lpstr>
      <vt:lpstr>Change code dependency to service call</vt:lpstr>
      <vt:lpstr>Introduce service registry</vt:lpstr>
      <vt:lpstr>Introduce internal load balancer. IP, internet protocol</vt:lpstr>
      <vt:lpstr>Introduce circuit breaker </vt:lpstr>
      <vt:lpstr> Introduce edge server</vt:lpstr>
      <vt:lpstr>Containerize the services</vt:lpstr>
      <vt:lpstr>Evaluation of Results</vt:lpstr>
      <vt:lpstr>For Example: REMICS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Mainframe: Is it still relevant?</vt:lpstr>
      <vt:lpstr>A core element for the future</vt:lpstr>
      <vt:lpstr>Growth for both</vt:lpstr>
      <vt:lpstr>Transformation includes modernization</vt:lpstr>
      <vt:lpstr>Wrapping it up…</vt:lpstr>
      <vt:lpstr>Questions?</vt:lpstr>
    </vt:vector>
  </TitlesOfParts>
  <Company>USC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dc:title>
  <dc:subject>Software Architecture: Foundations, Theory, and Practice</dc:subject>
  <dc:creator>Taylor, Medvidovic, and Dashofy</dc:creator>
  <dc:description>Copyright (C) Richard N. Taylor, Nenad Medvidovic, and Eric M. Dashofy. All rights reserved.</dc:description>
  <cp:lastModifiedBy>Damian Andrew Tamburri</cp:lastModifiedBy>
  <cp:revision>72</cp:revision>
  <dcterms:created xsi:type="dcterms:W3CDTF">2007-09-06T16:57:16Z</dcterms:created>
  <dcterms:modified xsi:type="dcterms:W3CDTF">2024-11-22T11:58:17Z</dcterms:modified>
</cp:coreProperties>
</file>